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610" r:id="rId2"/>
  </p:sldMasterIdLst>
  <p:notesMasterIdLst>
    <p:notesMasterId r:id="rId14"/>
  </p:notesMasterIdLst>
  <p:sldIdLst>
    <p:sldId id="256" r:id="rId3"/>
    <p:sldId id="259" r:id="rId4"/>
    <p:sldId id="270" r:id="rId5"/>
    <p:sldId id="271" r:id="rId6"/>
    <p:sldId id="272" r:id="rId7"/>
    <p:sldId id="273" r:id="rId8"/>
    <p:sldId id="274" r:id="rId9"/>
    <p:sldId id="279" r:id="rId10"/>
    <p:sldId id="267" r:id="rId11"/>
    <p:sldId id="283" r:id="rId12"/>
    <p:sldId id="268" r:id="rId1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CCCC00"/>
    <a:srgbClr val="3399FF"/>
    <a:srgbClr val="800000"/>
    <a:srgbClr val="CCEC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7" autoAdjust="0"/>
    <p:restoredTop sz="94600" autoAdjust="0"/>
  </p:normalViewPr>
  <p:slideViewPr>
    <p:cSldViewPr>
      <p:cViewPr>
        <p:scale>
          <a:sx n="100" d="100"/>
          <a:sy n="100" d="100"/>
        </p:scale>
        <p:origin x="-1668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Нажмите кнопку, чтобы изменить стили основного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61B9C087-7D74-4635-A00C-D3BFF2A1F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8734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E4410-B2A4-4269-80A5-05159E66BD11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03765-F459-4F41-81DC-1A1CF033C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0B79D-21CD-4FF9-9194-8F0E717DB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DBE85-EAD2-4E99-AF6B-C7940A13F1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BDEF3-B889-4795-94F5-BBA0DC3EB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325C222-5CF8-48AB-B24C-7B1AFC9BB3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2FBDAA-D2F4-4376-90EE-FFDE9BC5C6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9973C4-8C85-4C2A-8B5B-9EB01F1CAE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7295D-6353-47ED-8F72-768078BD6A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1107D-0B2A-4C96-B88C-8421163BCB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3F393-7DC8-4620-A330-C3630D71F3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48D3ED-C6B0-408E-AA89-8F1F99342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5795E-269F-40A3-ADFE-605561996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92B4C01-181F-4426-9BBC-2AF767107D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158CD-5CA1-441A-B4CE-35732616E4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EF211-075C-4E61-AA4C-C529672986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7E8E5-3832-4622-BC14-47DE67AE78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CE83B-B9A1-4F04-8BCF-23D968FD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43E7F-FF32-4C0B-AE14-F9599B6A1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097D2-C1F0-4A2C-998F-645BAAB3B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3A6ED-5111-4CF7-B82A-79774D71A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92365-E129-424F-A2D6-976FDAC5B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BC9CC-FB06-4E2B-B5CE-ED0AF8338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A925-890B-4941-A017-35D00786C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9C284-17D9-4A5D-9B56-F7318911B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8022BB5-DEC9-4786-8183-BBD9DA70F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7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8022BB5-DEC9-4786-8183-BBD9DA70F9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  <p:sldLayoutId id="214748462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omr@prosv.ru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books/276861/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12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labirint.ru/books/239844/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hyperlink" Target="http://www.labirint.ru/books/231740/" TargetMode="External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8" descr="C:\Users\YFurina\Documents\Архив\Мои рисунки\Обложки учебников\b-12-0177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7314">
            <a:off x="125775" y="2545185"/>
            <a:ext cx="8763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6" descr="C:\Users\YFurina\Documents\Архив\Мои рисунки\Обложки учебников\b-13-0449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0000">
            <a:off x="181337" y="3602460"/>
            <a:ext cx="8731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3" descr="C:\Users\YFurina\Documents\Архив\Мои рисунки\Обложки учебников\b-11-0354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1505">
            <a:off x="124187" y="4286673"/>
            <a:ext cx="938213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4" descr="C:\Users\YFurina\Documents\Архив\Мои рисунки\Обложки учебников\b-21-0258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70858">
            <a:off x="228962" y="5472535"/>
            <a:ext cx="9144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4" descr="b-19-0183-0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00000">
            <a:off x="979488" y="5464175"/>
            <a:ext cx="933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5" descr="W:\КОНКУРС_Архив\Конкурс_2013\math_6_tetr_tr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393982">
            <a:off x="1903413" y="5573713"/>
            <a:ext cx="9271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3" descr="W:\КОНКУРС_Архив\Конкурс_2013\Учебники картинки\Геометрия 7-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45431">
            <a:off x="2743200" y="5599113"/>
            <a:ext cx="874713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7" descr="b-18-0082-0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900000">
            <a:off x="3549650" y="5635625"/>
            <a:ext cx="900113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W:\КОНКУРС_Архив\Конкурс_2013\Учебники картинки\Алгебра 7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 rot="270696">
            <a:off x="4410075" y="5689620"/>
            <a:ext cx="782638" cy="97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Рисунок 8" descr="Копия b-31-0037-01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538824">
            <a:off x="5094288" y="5522913"/>
            <a:ext cx="86518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0" descr="W:\КОНКУРС_Архив\Конкурс_2013\основы буддийской культуры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rot="329003">
            <a:off x="5782707" y="5497513"/>
            <a:ext cx="79009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26" descr="W:\КОНКУРС_Архив\Конкурс_2013\him_8_tetr_tre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412147">
            <a:off x="6546850" y="5568950"/>
            <a:ext cx="86518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20" descr="W:\КОНКУРС_Архив\Конкурс_2013\phys_7_uch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569964">
            <a:off x="7326313" y="5572125"/>
            <a:ext cx="889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20" descr="W:\КОНКУРС_Архив\Конкурс_2013\b-30-0020-0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700000">
            <a:off x="8124825" y="5478463"/>
            <a:ext cx="8636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3" descr="W:\КОНКУРС_Архив\Конкурс_2013\история Чубарьян 5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510297">
            <a:off x="177163" y="1491055"/>
            <a:ext cx="102552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23"/>
          <p:cNvSpPr>
            <a:spLocks noGrp="1"/>
          </p:cNvSpPr>
          <p:nvPr>
            <p:ph type="ctrTitle"/>
          </p:nvPr>
        </p:nvSpPr>
        <p:spPr>
          <a:xfrm>
            <a:off x="1836471" y="1623169"/>
            <a:ext cx="6911993" cy="1372509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«Урок Просвещения-201</a:t>
            </a:r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</a:t>
            </a:r>
            <a:endParaRPr lang="ru-RU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2672633" y="1658774"/>
            <a:ext cx="5883991" cy="110124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Ежегодный творческий конкурс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Picture 7" descr="C:\Users\Public\Pictures\Sample Pictures\prosv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56176" y="3501008"/>
            <a:ext cx="22320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1" descr="b-31-0001-02.jpg"/>
          <p:cNvPicPr>
            <a:picLocks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0751479">
            <a:off x="322576" y="436169"/>
            <a:ext cx="10081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7" descr="C:\Users\Public\Pictures\Sample Pictures\pros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540375"/>
            <a:ext cx="22320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1556792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Если Вы хотите принять участие в конкурсе «Урок Просвещения», мы готовы ответить на все Ваши вопросы по электронной почте:</a:t>
            </a:r>
            <a:r>
              <a:rPr lang="ru-RU" b="1" dirty="0" smtClean="0">
                <a:solidFill>
                  <a:srgbClr val="800000"/>
                </a:solidFill>
                <a:latin typeface="Book Antiqua" pitchFamily="18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/>
            </a:r>
            <a:b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</a:br>
            <a:r>
              <a:rPr lang="en-US" sz="2400" b="1" i="1" dirty="0" err="1" smtClean="0">
                <a:solidFill>
                  <a:srgbClr val="3399FF"/>
                </a:solidFill>
                <a:latin typeface="Book Antiqua" pitchFamily="18" charset="0"/>
                <a:hlinkClick r:id="rId3"/>
              </a:rPr>
              <a:t>omr</a:t>
            </a:r>
            <a:r>
              <a:rPr lang="ru-RU" sz="2400" b="1" i="1" dirty="0" smtClean="0">
                <a:solidFill>
                  <a:srgbClr val="3399FF"/>
                </a:solidFill>
                <a:latin typeface="Book Antiqua" pitchFamily="18" charset="0"/>
                <a:hlinkClick r:id="rId3"/>
              </a:rPr>
              <a:t>@</a:t>
            </a:r>
            <a:r>
              <a:rPr lang="en-US" sz="2400" b="1" i="1" dirty="0" err="1" smtClean="0">
                <a:solidFill>
                  <a:srgbClr val="3399FF"/>
                </a:solidFill>
                <a:latin typeface="Book Antiqua" pitchFamily="18" charset="0"/>
                <a:hlinkClick r:id="rId3"/>
              </a:rPr>
              <a:t>prosv</a:t>
            </a:r>
            <a:r>
              <a:rPr lang="ru-RU" sz="2400" b="1" i="1" dirty="0" smtClean="0">
                <a:solidFill>
                  <a:srgbClr val="3399FF"/>
                </a:solidFill>
                <a:latin typeface="Book Antiqua" pitchFamily="18" charset="0"/>
                <a:hlinkClick r:id="rId3"/>
              </a:rPr>
              <a:t>.</a:t>
            </a:r>
            <a:r>
              <a:rPr lang="en-US" sz="2400" b="1" i="1" dirty="0" err="1" smtClean="0">
                <a:solidFill>
                  <a:srgbClr val="3399FF"/>
                </a:solidFill>
                <a:latin typeface="Book Antiqua" pitchFamily="18" charset="0"/>
                <a:hlinkClick r:id="rId3"/>
              </a:rPr>
              <a:t>ru</a:t>
            </a:r>
            <a:r>
              <a:rPr lang="ru-RU" sz="2400" dirty="0" smtClean="0">
                <a:solidFill>
                  <a:srgbClr val="3399FF"/>
                </a:solidFill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3399"/>
                </a:solidFill>
                <a:latin typeface="Book Antiqua" pitchFamily="18" charset="0"/>
              </a:rPr>
              <a:t>и по</a:t>
            </a:r>
            <a:r>
              <a:rPr lang="ru-RU" sz="2400" dirty="0" smtClean="0">
                <a:solidFill>
                  <a:srgbClr val="003399"/>
                </a:solidFill>
              </a:rPr>
              <a:t> </a:t>
            </a:r>
            <a:r>
              <a:rPr lang="ru-RU" sz="2400" dirty="0" smtClean="0">
                <a:solidFill>
                  <a:srgbClr val="003399"/>
                </a:solidFill>
                <a:latin typeface="Book Antiqua" pitchFamily="18" charset="0"/>
              </a:rPr>
              <a:t>тел. (495)789-30-40 (добавочный </a:t>
            </a:r>
            <a:r>
              <a:rPr lang="ru-RU" sz="2400" dirty="0">
                <a:solidFill>
                  <a:srgbClr val="003399"/>
                </a:solidFill>
                <a:latin typeface="Book Antiqua" pitchFamily="18" charset="0"/>
              </a:rPr>
              <a:t>4569, 4259</a:t>
            </a:r>
            <a:r>
              <a:rPr lang="ru-RU" sz="2400" dirty="0" smtClean="0">
                <a:solidFill>
                  <a:srgbClr val="003399"/>
                </a:solidFill>
                <a:latin typeface="Book Antiqua" pitchFamily="18" charset="0"/>
              </a:rPr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268760"/>
            <a:ext cx="7632847" cy="4214812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sz="4400" dirty="0" smtClean="0">
                <a:solidFill>
                  <a:srgbClr val="800000"/>
                </a:solidFill>
                <a:latin typeface="Book Antiqua" pitchFamily="18" charset="0"/>
              </a:rPr>
              <a:t>Подробнее о Конкурсе можно узнать на</a:t>
            </a:r>
            <a:endParaRPr lang="en-US" sz="4400" dirty="0" smtClean="0">
              <a:solidFill>
                <a:srgbClr val="800000"/>
              </a:solidFill>
              <a:latin typeface="Book Antiqua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4400" dirty="0" smtClean="0">
                <a:solidFill>
                  <a:srgbClr val="800000"/>
                </a:solidFill>
                <a:latin typeface="Book Antiqua" pitchFamily="18" charset="0"/>
              </a:rPr>
              <a:t> сайте издательства «Просвещение»</a:t>
            </a:r>
            <a:endParaRPr lang="en-US" sz="4400" dirty="0" smtClean="0">
              <a:solidFill>
                <a:srgbClr val="800000"/>
              </a:solidFill>
              <a:latin typeface="Book Antiqua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2400" dirty="0" smtClean="0">
                <a:solidFill>
                  <a:srgbClr val="800000"/>
                </a:solidFill>
                <a:latin typeface="Book Antiqua" pitchFamily="18" charset="0"/>
              </a:rPr>
              <a:t> </a:t>
            </a:r>
            <a:r>
              <a:rPr lang="en-US" sz="2400" dirty="0" smtClean="0">
                <a:solidFill>
                  <a:srgbClr val="800000"/>
                </a:solidFill>
                <a:latin typeface="Book Antiqua" pitchFamily="18" charset="0"/>
              </a:rPr>
              <a:t>        </a:t>
            </a:r>
            <a:r>
              <a:rPr lang="en-US" sz="3200" dirty="0" smtClean="0">
                <a:solidFill>
                  <a:srgbClr val="003399"/>
                </a:solidFill>
                <a:latin typeface="Book Antiqua" pitchFamily="18" charset="0"/>
              </a:rPr>
              <a:t>http://www.prosv.ru/umk/konkurs</a:t>
            </a:r>
            <a:endParaRPr lang="ru-RU" sz="3200" dirty="0" smtClean="0">
              <a:solidFill>
                <a:srgbClr val="003399"/>
              </a:solidFill>
              <a:latin typeface="Book Antiqua" pitchFamily="18" charset="0"/>
            </a:endParaRPr>
          </a:p>
        </p:txBody>
      </p:sp>
      <p:pic>
        <p:nvPicPr>
          <p:cNvPr id="18435" name="Picture 7" descr="C:\Users\Public\Pictures\Sample Pictures\pros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540375"/>
            <a:ext cx="22320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303479" y="692150"/>
            <a:ext cx="8156309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993300"/>
                </a:solidFill>
                <a:latin typeface="+mn-lt"/>
              </a:rPr>
              <a:t>«</a:t>
            </a:r>
            <a:r>
              <a:rPr lang="ru-RU" sz="4800" dirty="0">
                <a:solidFill>
                  <a:srgbClr val="993300"/>
                </a:solidFill>
                <a:latin typeface="+mn-lt"/>
              </a:rPr>
              <a:t>У</a:t>
            </a:r>
            <a:r>
              <a:rPr lang="ru-RU" sz="4800" dirty="0" smtClean="0">
                <a:solidFill>
                  <a:srgbClr val="993300"/>
                </a:solidFill>
                <a:latin typeface="+mn-lt"/>
              </a:rPr>
              <a:t>РОК  ПРОСВЕЩЕНИЯ»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idx="1"/>
          </p:nvPr>
        </p:nvSpPr>
        <p:spPr>
          <a:xfrm>
            <a:off x="641738" y="2060575"/>
            <a:ext cx="7387837" cy="12969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rgbClr val="003399"/>
                </a:solidFill>
                <a:latin typeface="Book Antiqua" pitchFamily="18" charset="0"/>
              </a:rPr>
              <a:t>Учредитель: </a:t>
            </a:r>
          </a:p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rgbClr val="003399"/>
                </a:solidFill>
                <a:latin typeface="Book Antiqua" pitchFamily="18" charset="0"/>
              </a:rPr>
              <a:t>АО «Издательство «Просвещение»</a:t>
            </a:r>
          </a:p>
          <a:p>
            <a:pPr eaLnBrk="1" hangingPunct="1">
              <a:buFontTx/>
              <a:buNone/>
            </a:pPr>
            <a:endParaRPr lang="ru-RU" sz="1400" b="1" i="1" dirty="0" smtClean="0">
              <a:solidFill>
                <a:srgbClr val="003399"/>
              </a:solidFill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827088" y="3500438"/>
            <a:ext cx="64817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600" b="1">
              <a:latin typeface="Book Antiqua" pitchFamily="18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467544" y="3549402"/>
            <a:ext cx="785095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600" b="1" dirty="0">
                <a:latin typeface="Constantia" pitchFamily="18" charset="0"/>
              </a:rPr>
              <a:t>Конкурс на создание методических </a:t>
            </a:r>
          </a:p>
          <a:p>
            <a:pPr algn="ctr"/>
            <a:r>
              <a:rPr lang="ru-RU" sz="2600" b="1" dirty="0">
                <a:latin typeface="Constantia" pitchFamily="18" charset="0"/>
              </a:rPr>
              <a:t>разработок </a:t>
            </a:r>
            <a:r>
              <a:rPr lang="ru-RU" sz="2600" b="1" dirty="0" smtClean="0">
                <a:latin typeface="Constantia" pitchFamily="18" charset="0"/>
              </a:rPr>
              <a:t> уроков</a:t>
            </a:r>
          </a:p>
          <a:p>
            <a:pPr algn="ctr"/>
            <a:r>
              <a:rPr lang="ru-RU" sz="2600" b="1" dirty="0" smtClean="0">
                <a:latin typeface="Constantia" pitchFamily="18" charset="0"/>
              </a:rPr>
              <a:t>к </a:t>
            </a:r>
            <a:r>
              <a:rPr lang="ru-RU" sz="2600" b="1" dirty="0">
                <a:latin typeface="Constantia" pitchFamily="18" charset="0"/>
              </a:rPr>
              <a:t>учебникам и </a:t>
            </a:r>
            <a:r>
              <a:rPr lang="ru-RU" sz="2600" b="1" dirty="0" smtClean="0">
                <a:latin typeface="Constantia" pitchFamily="18" charset="0"/>
              </a:rPr>
              <a:t>пособиям,</a:t>
            </a:r>
            <a:endParaRPr lang="ru-RU" sz="2600" b="1" dirty="0">
              <a:latin typeface="Constantia" pitchFamily="18" charset="0"/>
            </a:endParaRPr>
          </a:p>
          <a:p>
            <a:pPr algn="ctr"/>
            <a:r>
              <a:rPr lang="ru-RU" sz="2600" b="1" dirty="0" smtClean="0">
                <a:latin typeface="Constantia" pitchFamily="18" charset="0"/>
              </a:rPr>
              <a:t>выпущенным  издательством «Просвещение</a:t>
            </a:r>
            <a:r>
              <a:rPr lang="ru-RU" sz="2600" b="1" dirty="0">
                <a:latin typeface="Constantia" pitchFamily="18" charset="0"/>
              </a:rPr>
              <a:t>»</a:t>
            </a:r>
          </a:p>
        </p:txBody>
      </p:sp>
      <p:pic>
        <p:nvPicPr>
          <p:cNvPr id="8198" name="Picture 7" descr="C:\Users\Public\Pictures\Sample Pictures\pros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5597525"/>
            <a:ext cx="22320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W:\КОНКУРС_Архив\Конкурс_2013\math_6_tetr_tren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2005013"/>
            <a:ext cx="960437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5543550" cy="2952750"/>
          </a:xfrm>
        </p:spPr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  <a:defRPr/>
            </a:pPr>
            <a:r>
              <a:rPr lang="ru-RU" sz="2000" b="1" dirty="0" smtClean="0"/>
              <a:t>1. </a:t>
            </a:r>
            <a:r>
              <a:rPr lang="ru-RU" sz="2000" b="1" dirty="0"/>
              <a:t>Использование дидактических материалов/пособий УМК для формирования универсальных учебных действий в начальной школе.</a:t>
            </a:r>
          </a:p>
          <a:p>
            <a:pPr algn="just">
              <a:spcBef>
                <a:spcPts val="1200"/>
              </a:spcBef>
              <a:buFont typeface="Wingdings 2" pitchFamily="18" charset="2"/>
              <a:buNone/>
              <a:defRPr/>
            </a:pPr>
            <a:r>
              <a:rPr lang="ru-RU" sz="1400" i="1" dirty="0" smtClean="0"/>
              <a:t>Используемые УМК и линии:</a:t>
            </a:r>
            <a:r>
              <a:rPr lang="ru-RU" sz="1400" dirty="0" smtClean="0"/>
              <a:t>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 smtClean="0"/>
              <a:t>УМК «Школа России». 1-4 классы;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1400" dirty="0" smtClean="0"/>
              <a:t>УМК «Перспектива». 1-4 классы.</a:t>
            </a:r>
            <a:endParaRPr lang="ru-RU" sz="1400" dirty="0" smtClean="0">
              <a:latin typeface="Book Antiqua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8427" y="693737"/>
            <a:ext cx="77755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Участники конкурса 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«</a:t>
            </a:r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Урок 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Просвещения-201</a:t>
            </a:r>
            <a:r>
              <a:rPr lang="en-US" sz="2400" b="1" dirty="0" smtClean="0">
                <a:solidFill>
                  <a:srgbClr val="800000"/>
                </a:solidFill>
                <a:latin typeface="Book Antiqua" pitchFamily="18" charset="0"/>
              </a:rPr>
              <a:t>6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» </a:t>
            </a:r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распределяются 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по </a:t>
            </a:r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5 номинациям:</a:t>
            </a:r>
          </a:p>
        </p:txBody>
      </p:sp>
      <p:pic>
        <p:nvPicPr>
          <p:cNvPr id="9221" name="Picture 17" descr="W:\КОНКУРС_Архив\Конкурс_2013\math_5_zd_t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0063" y="2006600"/>
            <a:ext cx="962025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6" descr="http://img2.labirint.ru/books/231740/big.jpg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3725" y="3495675"/>
            <a:ext cx="960438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8" descr="http://img2.labirint.ru/books/239844/big.jpg">
            <a:hlinkClick r:id="rId6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0063" y="3495675"/>
            <a:ext cx="962025" cy="12747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224" name="Picture 14" descr="http://img1.labirint.ru/books/276861/big.jpg">
            <a:hlinkClick r:id="rId8"/>
          </p:cNvPr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7988" y="3495675"/>
            <a:ext cx="960437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3" descr="W:\КОНКУРС_Архив\Конкурс_2013\Учебники картинки\Геометрия 7-9.jpg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4986338"/>
            <a:ext cx="925513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4" descr="W:\КОНКУРС_Архив\Конкурс_2013\Учебники картинки\Математика 5.jpg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73725" y="4986338"/>
            <a:ext cx="960438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W:\КОНКУРС_Архив\Конкурс_2013\Учебники картинки\Алгебра 7.jpg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0063" y="4986338"/>
            <a:ext cx="96202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W:\КОНКУРС_Архив\Конкурс_2013\Учебники картинки\Геометрия 7 Александров.jpg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7988" y="4986338"/>
            <a:ext cx="960437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8313" y="1989138"/>
            <a:ext cx="5256212" cy="374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000" b="1" dirty="0">
                <a:latin typeface="+mn-lt"/>
              </a:rPr>
              <a:t>2. Реализация </a:t>
            </a:r>
            <a:r>
              <a:rPr lang="ru-RU" sz="2000" b="1" dirty="0" err="1">
                <a:latin typeface="+mn-lt"/>
              </a:rPr>
              <a:t>деятельностного</a:t>
            </a:r>
            <a:r>
              <a:rPr lang="ru-RU" sz="2000" b="1" dirty="0">
                <a:latin typeface="+mn-lt"/>
              </a:rPr>
              <a:t> подхода при изучении предметов естественнонаучного цикла (на основе: проведения лабораторных работ и опытов, выполнения заданий на практическое применение знаний и умений, использования ЭФУ).</a:t>
            </a:r>
          </a:p>
          <a:p>
            <a:pPr>
              <a:spcBef>
                <a:spcPts val="1200"/>
              </a:spcBef>
              <a:defRPr/>
            </a:pPr>
            <a:r>
              <a:rPr lang="ru-RU" sz="1400" i="1" dirty="0" smtClean="0">
                <a:latin typeface="+mn-lt"/>
              </a:rPr>
              <a:t>Используемые </a:t>
            </a:r>
            <a:r>
              <a:rPr lang="ru-RU" sz="1400" i="1" dirty="0">
                <a:latin typeface="+mn-lt"/>
              </a:rPr>
              <a:t>УМК и линии:</a:t>
            </a:r>
            <a:r>
              <a:rPr lang="ru-RU" sz="1400" dirty="0">
                <a:latin typeface="+mn-lt"/>
              </a:rPr>
              <a:t> </a:t>
            </a:r>
          </a:p>
          <a:p>
            <a:pPr>
              <a:spcBef>
                <a:spcPts val="0"/>
              </a:spcBef>
              <a:buClr>
                <a:schemeClr val="tx2"/>
              </a:buClr>
              <a:buSzPct val="73000"/>
              <a:defRPr/>
            </a:pPr>
            <a:r>
              <a:rPr lang="ru-RU" sz="1400" dirty="0" smtClean="0">
                <a:latin typeface="+mn-lt"/>
              </a:rPr>
              <a:t>УМК издательства «Просвещение»по физике (7-9 классы), биологии (5-9 классы), географии (5-9 классы), химии (8-9 классы).</a:t>
            </a:r>
            <a:endParaRPr lang="ru-RU" sz="1400" dirty="0">
              <a:latin typeface="+mn-lt"/>
            </a:endParaRPr>
          </a:p>
        </p:txBody>
      </p:sp>
      <p:pic>
        <p:nvPicPr>
          <p:cNvPr id="10244" name="Picture 17" descr="C:\Users\YFurina\Documents\Архив\Мои рисунки\Обложки учебников\b-21-0117-0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013" y="3398838"/>
            <a:ext cx="8064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9" descr="b-19-0141-0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4050" y="2139950"/>
            <a:ext cx="808038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8" descr="b-19-0185-0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2263" y="2141538"/>
            <a:ext cx="80645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5" descr="b-18-0070-01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9013" y="4654550"/>
            <a:ext cx="8064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6" descr="b-18-0081-01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5638" y="4654550"/>
            <a:ext cx="8064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7" descr="b-18-0082-01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42263" y="4654550"/>
            <a:ext cx="8064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4" descr="C:\Users\YFurina\Documents\Архив\Мои рисунки\Обложки учебников\b-21-0258-01.j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5638" y="3398838"/>
            <a:ext cx="8064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3" descr="C:\Documents and Settings\OAPolyakova\Рабочий стол\4242390_Fizika_9_klass_Rabochaya_tetrad.jpg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42263" y="3398838"/>
            <a:ext cx="8064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1520" y="693737"/>
            <a:ext cx="77755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Участники конкурса 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«</a:t>
            </a:r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Урок 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Просвещения-201</a:t>
            </a:r>
            <a:r>
              <a:rPr lang="en-US" sz="2400" b="1" dirty="0" smtClean="0">
                <a:solidFill>
                  <a:srgbClr val="800000"/>
                </a:solidFill>
                <a:latin typeface="Book Antiqua" pitchFamily="18" charset="0"/>
              </a:rPr>
              <a:t>6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» </a:t>
            </a:r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распределяются 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по </a:t>
            </a:r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5 номинациям: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250825" y="1989138"/>
            <a:ext cx="57610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000" b="1" dirty="0">
                <a:latin typeface="+mn-lt"/>
              </a:rPr>
              <a:t>3. Организация работы обучающихся с различными источниками информации на основе заданий УМК (в </a:t>
            </a:r>
            <a:r>
              <a:rPr lang="ru-RU" sz="2000" b="1" dirty="0" err="1">
                <a:latin typeface="+mn-lt"/>
              </a:rPr>
              <a:t>т.ч</a:t>
            </a:r>
            <a:r>
              <a:rPr lang="ru-RU" sz="2000" b="1" dirty="0">
                <a:latin typeface="+mn-lt"/>
              </a:rPr>
              <a:t>. при работе с ЭФУ).</a:t>
            </a:r>
          </a:p>
          <a:p>
            <a:pPr>
              <a:spcBef>
                <a:spcPts val="1200"/>
              </a:spcBef>
              <a:defRPr/>
            </a:pPr>
            <a:r>
              <a:rPr lang="ru-RU" sz="1400" i="1" dirty="0" smtClean="0">
                <a:latin typeface="+mn-lt"/>
              </a:rPr>
              <a:t>Используемые </a:t>
            </a:r>
            <a:r>
              <a:rPr lang="ru-RU" sz="1400" i="1" dirty="0">
                <a:latin typeface="+mn-lt"/>
              </a:rPr>
              <a:t>УМК и линии:</a:t>
            </a:r>
            <a:r>
              <a:rPr lang="ru-RU" sz="1400" dirty="0">
                <a:latin typeface="+mn-lt"/>
              </a:rPr>
              <a:t> </a:t>
            </a:r>
          </a:p>
          <a:p>
            <a:pPr>
              <a:spcBef>
                <a:spcPts val="0"/>
              </a:spcBef>
              <a:buClr>
                <a:schemeClr val="tx2"/>
              </a:buClr>
              <a:buSzPct val="73000"/>
              <a:defRPr/>
            </a:pPr>
            <a:r>
              <a:rPr lang="ru-RU" sz="1400" dirty="0" smtClean="0">
                <a:latin typeface="+mn-lt"/>
              </a:rPr>
              <a:t>УМК издательства «Просвещение» по русскому языку (5-9 классы), литературе (5-9 классы), истории России (5-11 классы), всеобщей истории (5-11 классы), обществознанию (5-11 классы).</a:t>
            </a:r>
            <a:endParaRPr lang="ru-RU" sz="1400" dirty="0">
              <a:latin typeface="+mn-lt"/>
            </a:endParaRPr>
          </a:p>
        </p:txBody>
      </p:sp>
      <p:pic>
        <p:nvPicPr>
          <p:cNvPr id="11268" name="Рисунок 16" descr="b-32-0024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20719" y="2267421"/>
            <a:ext cx="8905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11" descr="b-31-0001-0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33445" y="4904259"/>
            <a:ext cx="82043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8" descr="b-32-0022-0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586634"/>
            <a:ext cx="8921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8" descr="Копия b-31-0037-01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059758" y="4904259"/>
            <a:ext cx="81250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13" descr="b-31-0041-01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2275" y="4904259"/>
            <a:ext cx="8921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9" descr="W:\КОНКУРС_Архив\Конкурс_2013\b-30-0046-01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2275" y="3586634"/>
            <a:ext cx="8921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0" descr="W:\КОНКУРС_Архив\Конкурс_2013\b-30-0020-02.j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42275" y="2267421"/>
            <a:ext cx="8921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Рисунок 11" descr="b-31-0001-02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7575" y="3586634"/>
            <a:ext cx="8921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0825" y="693737"/>
            <a:ext cx="77755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Участники конкурса 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«</a:t>
            </a:r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Урок 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Просвещения-201</a:t>
            </a:r>
            <a:r>
              <a:rPr lang="en-US" sz="2400" b="1" dirty="0" smtClean="0">
                <a:solidFill>
                  <a:srgbClr val="800000"/>
                </a:solidFill>
                <a:latin typeface="Book Antiqua" pitchFamily="18" charset="0"/>
              </a:rPr>
              <a:t>6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» </a:t>
            </a:r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распределяются 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по </a:t>
            </a:r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5 номинациям: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 txBox="1">
            <a:spLocks noChangeArrowheads="1"/>
          </p:cNvSpPr>
          <p:nvPr/>
        </p:nvSpPr>
        <p:spPr bwMode="auto">
          <a:xfrm>
            <a:off x="395288" y="1989138"/>
            <a:ext cx="51847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 dirty="0">
                <a:latin typeface="+mn-lt"/>
              </a:rPr>
              <a:t>4.</a:t>
            </a:r>
            <a:r>
              <a:rPr lang="ru-RU" sz="2000" b="1" dirty="0">
                <a:latin typeface="+mn-lt"/>
              </a:rPr>
              <a:t> Развитие патриотизма на уроках иностранного языка.</a:t>
            </a:r>
          </a:p>
          <a:p>
            <a:pPr>
              <a:spcBef>
                <a:spcPts val="1200"/>
              </a:spcBef>
              <a:defRPr/>
            </a:pPr>
            <a:r>
              <a:rPr lang="ru-RU" sz="1400" i="1" dirty="0" smtClean="0">
                <a:latin typeface="+mn-lt"/>
              </a:rPr>
              <a:t>Используемые </a:t>
            </a:r>
            <a:r>
              <a:rPr lang="ru-RU" sz="1400" i="1" dirty="0">
                <a:latin typeface="+mn-lt"/>
              </a:rPr>
              <a:t>УМК и линии:</a:t>
            </a:r>
            <a:r>
              <a:rPr lang="ru-RU" sz="1400" dirty="0">
                <a:latin typeface="+mn-lt"/>
              </a:rPr>
              <a:t> </a:t>
            </a:r>
          </a:p>
          <a:p>
            <a:pPr>
              <a:defRPr/>
            </a:pPr>
            <a:r>
              <a:rPr lang="ru-RU" sz="1400" dirty="0" smtClean="0"/>
              <a:t>УМК издательства «Просвещение» по иностранным языкам (английскому, немецкому, французскому и испанскому) для 2–11 классов.</a:t>
            </a:r>
            <a:r>
              <a:rPr lang="en-US" sz="1400" b="1" dirty="0" smtClean="0">
                <a:latin typeface="+mn-lt"/>
              </a:rPr>
              <a:t> </a:t>
            </a:r>
            <a:endParaRPr lang="ru-RU" sz="1400" dirty="0">
              <a:latin typeface="+mn-lt"/>
            </a:endParaRPr>
          </a:p>
        </p:txBody>
      </p:sp>
      <p:pic>
        <p:nvPicPr>
          <p:cNvPr id="12293" name="Рисунок 16" descr="b-32-0024-0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6375" y="2103438"/>
            <a:ext cx="8858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11" descr="b-31-0001-0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75" y="4730750"/>
            <a:ext cx="8858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8" descr="b-32-0022-0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1963" y="4730750"/>
            <a:ext cx="88423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9" descr="W:\КОНКУРС_Архив\Конкурс_2013\b-30-0046-01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4730750"/>
            <a:ext cx="8858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0" descr="W:\КОНКУРС_Архив\Конкурс_2013\b-30-0020-02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6375" y="3416300"/>
            <a:ext cx="8858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Рисунок 11" descr="b-31-0001-02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1963" y="3416300"/>
            <a:ext cx="88423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6" descr="b-32-0024-02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11200" y="2140246"/>
            <a:ext cx="885825" cy="110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 descr="b-31-0001-02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796000" y="3434269"/>
            <a:ext cx="884237" cy="114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51521" y="693737"/>
            <a:ext cx="7344816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Участники конкурса 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«</a:t>
            </a:r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Урок 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Просвещения-201</a:t>
            </a:r>
            <a:r>
              <a:rPr lang="en-US" sz="2400" b="1" dirty="0" smtClean="0">
                <a:solidFill>
                  <a:srgbClr val="800000"/>
                </a:solidFill>
                <a:latin typeface="Book Antiqua" pitchFamily="18" charset="0"/>
              </a:rPr>
              <a:t>6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» </a:t>
            </a:r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распределяются 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по </a:t>
            </a:r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5 номинациям: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395285" y="1988840"/>
            <a:ext cx="5602287" cy="345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n-US" sz="2000" b="1" dirty="0" smtClean="0">
                <a:latin typeface="+mn-lt"/>
              </a:rPr>
              <a:t>5</a:t>
            </a:r>
            <a:r>
              <a:rPr lang="ru-RU" sz="2000" b="1" dirty="0" smtClean="0">
                <a:latin typeface="+mn-lt"/>
              </a:rPr>
              <a:t>.1. Использование </a:t>
            </a:r>
            <a:r>
              <a:rPr lang="ru-RU" sz="2000" b="1" dirty="0">
                <a:latin typeface="+mn-lt"/>
              </a:rPr>
              <a:t>специальных учебно-методических пособий для пропедевтики обучения и коррекции нарушений навыков чтения и письма в условиях инклюзивного образования.</a:t>
            </a:r>
          </a:p>
          <a:p>
            <a:r>
              <a:rPr lang="en-US" sz="2000" b="1" dirty="0" smtClean="0">
                <a:latin typeface="+mn-lt"/>
              </a:rPr>
              <a:t>5</a:t>
            </a:r>
            <a:r>
              <a:rPr lang="ru-RU" sz="2000" b="1" dirty="0" smtClean="0">
                <a:latin typeface="+mn-lt"/>
              </a:rPr>
              <a:t>.2. Использование </a:t>
            </a:r>
            <a:r>
              <a:rPr lang="ru-RU" sz="2000" b="1" dirty="0">
                <a:latin typeface="+mn-lt"/>
              </a:rPr>
              <a:t>специальных учебно-методических пособий для коррекционно-педагогического сопровождения учащихся, испытывающих трудности в освоении основной образовательной программы ФГОС НОО.</a:t>
            </a:r>
          </a:p>
          <a:p>
            <a:pPr>
              <a:defRPr/>
            </a:pPr>
            <a:endParaRPr lang="ru-RU" sz="1400" i="1" dirty="0">
              <a:latin typeface="+mn-lt"/>
            </a:endParaRPr>
          </a:p>
          <a:p>
            <a:pPr>
              <a:defRPr/>
            </a:pPr>
            <a:r>
              <a:rPr lang="ru-RU" sz="1400" i="1" dirty="0">
                <a:latin typeface="+mn-lt"/>
              </a:rPr>
              <a:t>Используемые УМК и линии: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/>
              <a:t>УМК «Логопедическое сопровождение учащихся начальных классов», авторы О.А. </a:t>
            </a:r>
            <a:r>
              <a:rPr lang="ru-RU" sz="1400" dirty="0" err="1"/>
              <a:t>Ишимова</a:t>
            </a:r>
            <a:r>
              <a:rPr lang="ru-RU" sz="1400" dirty="0"/>
              <a:t>, С.Н. Шаховская, А.А. </a:t>
            </a:r>
            <a:r>
              <a:rPr lang="ru-RU" sz="1400" dirty="0" err="1"/>
              <a:t>Алмазова</a:t>
            </a:r>
            <a:r>
              <a:rPr lang="ru-RU" sz="1400" dirty="0"/>
              <a:t> и др.</a:t>
            </a:r>
            <a:endParaRPr lang="ru-RU" sz="1400" dirty="0">
              <a:latin typeface="+mn-lt"/>
            </a:endParaRPr>
          </a:p>
          <a:p>
            <a:pPr algn="just">
              <a:defRPr/>
            </a:pPr>
            <a:endParaRPr lang="en-US" sz="2200" b="1" dirty="0">
              <a:latin typeface="+mn-lt"/>
            </a:endParaRPr>
          </a:p>
          <a:p>
            <a:pPr algn="just">
              <a:defRPr/>
            </a:pPr>
            <a:endParaRPr lang="ru-RU" sz="2200" b="1" dirty="0">
              <a:latin typeface="+mn-lt"/>
            </a:endParaRPr>
          </a:p>
          <a:p>
            <a:pPr algn="just">
              <a:defRPr/>
            </a:pPr>
            <a:endParaRPr lang="ru-RU" sz="2400" dirty="0">
              <a:latin typeface="Constantia" pitchFamily="18" charset="0"/>
            </a:endParaRPr>
          </a:p>
          <a:p>
            <a:pPr>
              <a:defRPr/>
            </a:pPr>
            <a:endParaRPr lang="ru-RU" sz="2400" b="1" i="1" dirty="0">
              <a:latin typeface="Constantia" pitchFamily="18" charset="0"/>
            </a:endParaRPr>
          </a:p>
          <a:p>
            <a:pPr>
              <a:defRPr/>
            </a:pPr>
            <a:endParaRPr lang="ru-RU" sz="2400" dirty="0">
              <a:latin typeface="Constantia" pitchFamily="18" charset="0"/>
            </a:endParaRPr>
          </a:p>
        </p:txBody>
      </p:sp>
      <p:pic>
        <p:nvPicPr>
          <p:cNvPr id="13317" name="Рисунок 16" descr="b-32-0024-0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2070100"/>
            <a:ext cx="892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11" descr="b-31-0001-0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7575" y="4697413"/>
            <a:ext cx="8921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8" descr="b-32-0022-0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3379788"/>
            <a:ext cx="8794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8" descr="Копия b-31-0037-01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4697413"/>
            <a:ext cx="8921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3" descr="b-31-0041-01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2275" y="4697413"/>
            <a:ext cx="8763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9" descr="W:\КОНКУРС_Архив\Конкурс_2013\b-30-0046-01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2275" y="3379788"/>
            <a:ext cx="8921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0" descr="W:\КОНКУРС_Архив\Конкурс_2013\b-30-0020-02.jpg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42275" y="2070100"/>
            <a:ext cx="892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11" descr="b-31-0001-02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97575" y="3379788"/>
            <a:ext cx="8763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41970" y="600769"/>
            <a:ext cx="77755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Участники конкурса 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«</a:t>
            </a:r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Урок 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Просвещения-201</a:t>
            </a:r>
            <a:r>
              <a:rPr lang="en-US" sz="2400" b="1" dirty="0" smtClean="0">
                <a:solidFill>
                  <a:srgbClr val="800000"/>
                </a:solidFill>
                <a:latin typeface="Book Antiqua" pitchFamily="18" charset="0"/>
              </a:rPr>
              <a:t>6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» </a:t>
            </a:r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распределяются </a:t>
            </a:r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по </a:t>
            </a:r>
            <a:r>
              <a:rPr lang="ru-RU" sz="2400" b="1" dirty="0">
                <a:solidFill>
                  <a:srgbClr val="800000"/>
                </a:solidFill>
                <a:latin typeface="Book Antiqua" pitchFamily="18" charset="0"/>
              </a:rPr>
              <a:t>5 номинациям: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773238"/>
            <a:ext cx="7776864" cy="4824412"/>
          </a:xfrm>
        </p:spPr>
        <p:txBody>
          <a:bodyPr>
            <a:normAutofit/>
          </a:bodyPr>
          <a:lstStyle/>
          <a:p>
            <a:pPr marL="381000" indent="-38100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/>
              <a:t>1. Оформление титульного листа.</a:t>
            </a:r>
          </a:p>
          <a:p>
            <a:pPr marL="0" indent="-3810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b="1" dirty="0" smtClean="0"/>
              <a:t>2. Объём</a:t>
            </a:r>
            <a:r>
              <a:rPr lang="en-US" sz="2000" b="1" dirty="0" smtClean="0"/>
              <a:t> </a:t>
            </a:r>
            <a:r>
              <a:rPr lang="ru-RU" sz="2000" b="1" dirty="0" smtClean="0"/>
              <a:t>– методические разработки 3 уроков (занятий).</a:t>
            </a:r>
          </a:p>
          <a:p>
            <a:pPr marL="0" indent="-381000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2000" b="1" dirty="0" smtClean="0"/>
              <a:t>3. Наличие основных компонентов структуры и содержания каждого урока (занятия):</a:t>
            </a:r>
          </a:p>
          <a:p>
            <a:pPr lvl="0"/>
            <a:r>
              <a:rPr lang="ru-RU" sz="1600" dirty="0" smtClean="0"/>
              <a:t>тема урока/занятия;</a:t>
            </a:r>
          </a:p>
          <a:p>
            <a:pPr lvl="0"/>
            <a:r>
              <a:rPr lang="ru-RU" sz="1600" dirty="0" smtClean="0"/>
              <a:t>цель как формулировка конечного результата урока/занятия;</a:t>
            </a:r>
          </a:p>
          <a:p>
            <a:pPr lvl="0"/>
            <a:r>
              <a:rPr lang="ru-RU" sz="1600" dirty="0" smtClean="0"/>
              <a:t>задачи как пути реализации цели урока/занятия; </a:t>
            </a:r>
          </a:p>
          <a:p>
            <a:pPr lvl="0"/>
            <a:r>
              <a:rPr lang="ru-RU" sz="1600" dirty="0" smtClean="0"/>
              <a:t>планируемые результаты; </a:t>
            </a:r>
          </a:p>
          <a:p>
            <a:pPr lvl="0"/>
            <a:r>
              <a:rPr lang="ru-RU" sz="1600" dirty="0" smtClean="0"/>
              <a:t>перечень оборудования кабинета к уроку/занятию, включая </a:t>
            </a:r>
            <a:r>
              <a:rPr lang="ru-RU" sz="1600" dirty="0" err="1" smtClean="0"/>
              <a:t>мультимедийное</a:t>
            </a:r>
            <a:r>
              <a:rPr lang="ru-RU" sz="1600" dirty="0" smtClean="0"/>
              <a:t>;</a:t>
            </a:r>
          </a:p>
          <a:p>
            <a:pPr lvl="0"/>
            <a:r>
              <a:rPr lang="ru-RU" sz="1600" dirty="0" smtClean="0"/>
              <a:t>структура урока/занятия (план, отражающий этапы урока/занятия);</a:t>
            </a:r>
          </a:p>
          <a:p>
            <a:pPr lvl="0"/>
            <a:r>
              <a:rPr lang="ru-RU" sz="1600" dirty="0" smtClean="0"/>
              <a:t>содержание этапов урока/занятия (конспект);</a:t>
            </a:r>
          </a:p>
          <a:p>
            <a:pPr lvl="0"/>
            <a:r>
              <a:rPr lang="ru-RU" sz="1600" dirty="0" smtClean="0"/>
              <a:t>домашнее задание;</a:t>
            </a:r>
          </a:p>
          <a:p>
            <a:r>
              <a:rPr lang="ru-RU" sz="1600" dirty="0" smtClean="0"/>
              <a:t>список информационных источников, использованных при подготовке и во время проведения урока/занятия.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76470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Book Antiqua" pitchFamily="18" charset="0"/>
              </a:rPr>
              <a:t>Требования к оформлению, объему и содержанию конкурсных материалов: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11561" y="981075"/>
            <a:ext cx="741642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800000"/>
                </a:solidFill>
                <a:latin typeface="Book Antiqua" pitchFamily="18" charset="0"/>
              </a:rPr>
              <a:t>Заявки и конкурсные материалы присылайте </a:t>
            </a:r>
            <a:br>
              <a:rPr lang="ru-RU" sz="3600" b="1" dirty="0">
                <a:solidFill>
                  <a:srgbClr val="800000"/>
                </a:solidFill>
                <a:latin typeface="Book Antiqua" pitchFamily="18" charset="0"/>
              </a:rPr>
            </a:br>
            <a:r>
              <a:rPr lang="ru-RU" sz="3600" b="1" i="1" dirty="0">
                <a:solidFill>
                  <a:srgbClr val="800000"/>
                </a:solidFill>
                <a:latin typeface="Book Antiqua" pitchFamily="18" charset="0"/>
              </a:rPr>
              <a:t>до </a:t>
            </a:r>
            <a:r>
              <a:rPr lang="en-US" sz="3600" b="1" i="1" dirty="0" smtClean="0">
                <a:solidFill>
                  <a:srgbClr val="800000"/>
                </a:solidFill>
                <a:latin typeface="Book Antiqua" pitchFamily="18" charset="0"/>
              </a:rPr>
              <a:t>25</a:t>
            </a:r>
            <a:r>
              <a:rPr lang="ru-RU" sz="3600" b="1" i="1" dirty="0" smtClean="0">
                <a:solidFill>
                  <a:srgbClr val="800000"/>
                </a:solidFill>
                <a:latin typeface="Book Antiqua" pitchFamily="18" charset="0"/>
              </a:rPr>
              <a:t>.03.20</a:t>
            </a:r>
            <a:r>
              <a:rPr lang="en-US" sz="3600" b="1" i="1" dirty="0" smtClean="0">
                <a:solidFill>
                  <a:srgbClr val="800000"/>
                </a:solidFill>
                <a:latin typeface="Book Antiqua" pitchFamily="18" charset="0"/>
              </a:rPr>
              <a:t>16</a:t>
            </a:r>
            <a:r>
              <a:rPr lang="ru-RU" sz="3600" b="1" i="1" dirty="0" smtClean="0">
                <a:solidFill>
                  <a:srgbClr val="800000"/>
                </a:solidFill>
                <a:latin typeface="Book Antiqua" pitchFamily="18" charset="0"/>
              </a:rPr>
              <a:t> </a:t>
            </a:r>
            <a:r>
              <a:rPr lang="ru-RU" sz="3600" b="1" i="1" dirty="0">
                <a:solidFill>
                  <a:srgbClr val="800000"/>
                </a:solidFill>
                <a:latin typeface="Book Antiqua" pitchFamily="18" charset="0"/>
              </a:rPr>
              <a:t>г.</a:t>
            </a:r>
            <a:r>
              <a:rPr lang="en-US" sz="3600" b="1" dirty="0">
                <a:solidFill>
                  <a:srgbClr val="800000"/>
                </a:solidFill>
                <a:latin typeface="Book Antiqua" pitchFamily="18" charset="0"/>
              </a:rPr>
              <a:t/>
            </a:r>
            <a:br>
              <a:rPr lang="en-US" sz="3600" b="1" dirty="0">
                <a:solidFill>
                  <a:srgbClr val="800000"/>
                </a:solidFill>
                <a:latin typeface="Book Antiqua" pitchFamily="18" charset="0"/>
              </a:rPr>
            </a:br>
            <a:r>
              <a:rPr lang="ru-RU" sz="3600" b="1" dirty="0">
                <a:solidFill>
                  <a:srgbClr val="800000"/>
                </a:solidFill>
                <a:latin typeface="Book Antiqua" pitchFamily="18" charset="0"/>
              </a:rPr>
              <a:t>по адресу: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23529" y="3357563"/>
            <a:ext cx="784892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i="1" dirty="0">
                <a:latin typeface="+mn-lt"/>
              </a:rPr>
              <a:t>127521, Москва, 3-й проезд Марьиной рощи, дом 41, </a:t>
            </a:r>
            <a:endParaRPr lang="ru-RU" sz="2400" i="1" dirty="0" smtClean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i="1" dirty="0" smtClean="0">
                <a:latin typeface="+mn-lt"/>
              </a:rPr>
              <a:t>АО </a:t>
            </a:r>
            <a:r>
              <a:rPr lang="ru-RU" sz="2400" i="1" dirty="0">
                <a:latin typeface="+mn-lt"/>
              </a:rPr>
              <a:t>«Издательство«Просвещение</a:t>
            </a:r>
            <a:r>
              <a:rPr lang="ru-RU" sz="2400" i="1" dirty="0" smtClean="0">
                <a:latin typeface="+mn-lt"/>
              </a:rPr>
              <a:t>»,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i="1" dirty="0">
                <a:latin typeface="+mn-lt"/>
              </a:rPr>
              <a:t>Отдел образовательных технологий НОЦ.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i="1" dirty="0">
                <a:latin typeface="+mn-lt"/>
              </a:rPr>
              <a:t>Тел. </a:t>
            </a:r>
            <a:r>
              <a:rPr lang="ru-RU" sz="2400" dirty="0" smtClean="0"/>
              <a:t>(495)789-30-40 (добавочный 4570, 4569)</a:t>
            </a:r>
            <a:r>
              <a:rPr lang="ru-RU" sz="2400" i="1" dirty="0" smtClean="0">
                <a:latin typeface="+mn-lt"/>
              </a:rPr>
              <a:t>, </a:t>
            </a:r>
            <a:endParaRPr lang="ru-RU" sz="2400" i="1" dirty="0"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i="1" dirty="0">
                <a:latin typeface="+mn-lt"/>
              </a:rPr>
              <a:t>или по </a:t>
            </a:r>
            <a:r>
              <a:rPr lang="en-US" sz="2400" i="1" dirty="0">
                <a:latin typeface="+mn-lt"/>
              </a:rPr>
              <a:t>e-mail</a:t>
            </a:r>
            <a:r>
              <a:rPr lang="ru-RU" sz="2400" i="1" dirty="0">
                <a:latin typeface="+mn-lt"/>
              </a:rPr>
              <a:t>: </a:t>
            </a:r>
            <a:r>
              <a:rPr lang="en-US" sz="2400" i="1" dirty="0">
                <a:solidFill>
                  <a:srgbClr val="003399"/>
                </a:solidFill>
                <a:latin typeface="+mn-lt"/>
              </a:rPr>
              <a:t>omr@prosv.ru </a:t>
            </a:r>
            <a:endParaRPr lang="ru-RU" sz="2400" i="1" dirty="0">
              <a:solidFill>
                <a:srgbClr val="003399"/>
              </a:solidFill>
              <a:latin typeface="+mn-lt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solidFill>
                  <a:srgbClr val="800000"/>
                </a:solidFill>
                <a:latin typeface="+mn-lt"/>
              </a:rPr>
              <a:t>с пометкой «Конкурс «Урок </a:t>
            </a:r>
            <a:r>
              <a:rPr lang="ru-RU" sz="2400" dirty="0" smtClean="0">
                <a:solidFill>
                  <a:srgbClr val="800000"/>
                </a:solidFill>
                <a:latin typeface="+mn-lt"/>
              </a:rPr>
              <a:t>Просвещения-201</a:t>
            </a:r>
            <a:r>
              <a:rPr lang="en-US" sz="2400" dirty="0" smtClean="0">
                <a:solidFill>
                  <a:srgbClr val="800000"/>
                </a:solidFill>
                <a:latin typeface="+mn-lt"/>
              </a:rPr>
              <a:t>6</a:t>
            </a:r>
            <a:r>
              <a:rPr lang="ru-RU" sz="2400" dirty="0" smtClean="0">
                <a:solidFill>
                  <a:srgbClr val="800000"/>
                </a:solidFill>
                <a:latin typeface="+mn-lt"/>
              </a:rPr>
              <a:t>»</a:t>
            </a:r>
            <a:endParaRPr lang="ru-RU" sz="2400" dirty="0">
              <a:solidFill>
                <a:srgbClr val="8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_kunkurs_200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_kunkurs_2007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_kunkurs_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_kunkurs_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_kunkurs_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_kunkurs_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_kunkurs_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_kunkurs_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_kunkurs_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_kunkurs_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_kunkurs_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_kunkurs_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_kunkurs_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_kunkurs_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rmal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3103</TotalTime>
  <Words>544</Words>
  <Application>Microsoft Office PowerPoint</Application>
  <PresentationFormat>Экран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p_kunkurs_2007</vt:lpstr>
      <vt:lpstr>Thermal</vt:lpstr>
      <vt:lpstr>  «Урок Просвещения-2016»</vt:lpstr>
      <vt:lpstr>«УРОК  ПРОСВЕЩЕНИЯ»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Pro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KVolnova</dc:creator>
  <cp:lastModifiedBy>Пользователь Windows</cp:lastModifiedBy>
  <cp:revision>249</cp:revision>
  <dcterms:created xsi:type="dcterms:W3CDTF">2008-04-14T09:50:57Z</dcterms:created>
  <dcterms:modified xsi:type="dcterms:W3CDTF">2016-02-12T07:30:32Z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TC011594401049</vt:lpwstr>
  </property>
</Properties>
</file>