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ользовательский макет 1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7425" y="924900"/>
            <a:ext cx="4779300" cy="3142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ользовательский макет 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7425" y="924900"/>
            <a:ext cx="4779300" cy="3142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x="974075" y="628150"/>
            <a:ext cx="7847400" cy="240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434343"/>
                </a:solidFill>
              </a:rPr>
              <a:t>ГБОУ “Республиканский бурятский национальный лицей-интернат № 1”</a:t>
            </a:r>
          </a:p>
          <a:p>
            <a:pPr lvl="0">
              <a:spcBef>
                <a:spcPts val="0"/>
              </a:spcBef>
              <a:buNone/>
            </a:pPr>
            <a:r>
              <a:rPr lang="ru" sz="2400"/>
              <a:t>Мастер-класс</a:t>
            </a:r>
          </a:p>
          <a:p>
            <a:pPr lvl="0">
              <a:spcBef>
                <a:spcPts val="0"/>
              </a:spcBef>
              <a:buNone/>
            </a:pPr>
            <a:r>
              <a:rPr lang="ru" sz="2400"/>
              <a:t>“Организация учебно-исследовательской деятельности учащихся в соответствии с ФГОС”</a:t>
            </a:r>
          </a:p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2136750" y="3031425"/>
            <a:ext cx="4870500" cy="79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444444"/>
                </a:solidFill>
              </a:rPr>
              <a:t>учитель истории и обществознания Д.А. Доржиева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уряты на уроке.jpg" id="80" name="Shape 80"/>
          <p:cNvPicPr preferRelativeResize="0"/>
          <p:nvPr/>
        </p:nvPicPr>
        <p:blipFill rotWithShape="1">
          <a:blip r:embed="rId3">
            <a:alphaModFix/>
          </a:blip>
          <a:srcRect b="0" l="11349" r="11341" t="0"/>
          <a:stretch/>
        </p:blipFill>
        <p:spPr>
          <a:xfrm>
            <a:off x="5343775" y="1030225"/>
            <a:ext cx="3486075" cy="33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326550" y="924925"/>
            <a:ext cx="4779300" cy="314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  <a:r>
              <a:rPr b="1" i="1" lang="ru" sz="2400" u="sng">
                <a:solidFill>
                  <a:srgbClr val="FF0000"/>
                </a:solidFill>
              </a:rPr>
              <a:t>Учебно-исследовательская деятельность учащихся</a:t>
            </a:r>
            <a:r>
              <a:rPr b="1" i="1" lang="ru" sz="2400">
                <a:solidFill>
                  <a:srgbClr val="FF0000"/>
                </a:solidFill>
              </a:rPr>
              <a:t> </a:t>
            </a:r>
            <a:r>
              <a:rPr b="1" i="1" lang="ru" sz="2400"/>
              <a:t>— это решение ими творческой, исследовательской задачи с заранее неизвестным результатом, имеющая целью построение учеником субъективно нового знания.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81925" y="72825"/>
            <a:ext cx="8985300" cy="48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665950" y="200275"/>
            <a:ext cx="6290400" cy="6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ru" sz="2400"/>
              <a:t>Виды исторических источников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236700" y="1010500"/>
            <a:ext cx="2558100" cy="3523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ru" sz="2400"/>
              <a:t>Материальные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400"/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-Одежда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-Оружие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-Монеты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-Орудия труда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-Предметы быта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-Жилище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306875" y="1010575"/>
            <a:ext cx="2508000" cy="3523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ru" sz="2400"/>
              <a:t>Письменные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400"/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-Летописи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-Хроники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-Законы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-Книги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-Мемуары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6272325" y="1010575"/>
            <a:ext cx="2457900" cy="3523200"/>
          </a:xfrm>
          <a:prstGeom prst="rect">
            <a:avLst/>
          </a:prstGeom>
          <a:solidFill>
            <a:srgbClr val="87CEAC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ru" sz="2400"/>
              <a:t>Устные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400"/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-Мифы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-Легенды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-Предания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-Сказания</a:t>
            </a:r>
          </a:p>
          <a:p>
            <a:pPr lvl="0">
              <a:spcBef>
                <a:spcPts val="0"/>
              </a:spcBef>
              <a:buNone/>
            </a:pPr>
            <a:r>
              <a:rPr i="1" lang="ru" sz="2400"/>
              <a:t>-Воспоминания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отман.jpg" id="95" name="Shape 95"/>
          <p:cNvPicPr preferRelativeResize="0"/>
          <p:nvPr/>
        </p:nvPicPr>
        <p:blipFill rotWithShape="1">
          <a:blip r:embed="rId3">
            <a:alphaModFix/>
          </a:blip>
          <a:srcRect b="0" l="22814" r="22814" t="0"/>
          <a:stretch/>
        </p:blipFill>
        <p:spPr>
          <a:xfrm>
            <a:off x="5826274" y="1030224"/>
            <a:ext cx="3003575" cy="29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body"/>
          </p:nvPr>
        </p:nvSpPr>
        <p:spPr>
          <a:xfrm>
            <a:off x="317425" y="924900"/>
            <a:ext cx="4779300" cy="314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ru" sz="3000">
                <a:solidFill>
                  <a:srgbClr val="434343"/>
                </a:solidFill>
              </a:rPr>
              <a:t>“Историки обречены иметь дело с текстами” (Ю.М.Лотман)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1200" y="141150"/>
            <a:ext cx="9021600" cy="48612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ru" sz="2400"/>
              <a:t>Приём “Кластер”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5598700" y="2221200"/>
            <a:ext cx="23760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659625" y="1970912"/>
            <a:ext cx="2084700" cy="8739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ru"/>
              <a:t>Исторические документы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680600" y="810225"/>
            <a:ext cx="8739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691100" y="701000"/>
            <a:ext cx="2148600" cy="8739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Жития- жизнеописания святых</a:t>
            </a:r>
          </a:p>
        </p:txBody>
      </p:sp>
      <p:sp>
        <p:nvSpPr>
          <p:cNvPr id="106" name="Shape 106"/>
          <p:cNvSpPr/>
          <p:nvPr/>
        </p:nvSpPr>
        <p:spPr>
          <a:xfrm>
            <a:off x="6245025" y="3149825"/>
            <a:ext cx="2730900" cy="755700"/>
          </a:xfrm>
          <a:prstGeom prst="ellipse">
            <a:avLst/>
          </a:prstGeom>
          <a:solidFill>
            <a:srgbClr val="F7F5F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Законы- нормативно-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/>
              <a:t>правовые акты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287775" y="537100"/>
            <a:ext cx="691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492524" y="364175"/>
            <a:ext cx="2084700" cy="873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Мемуары- воспоминания участников событий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177125" y="537100"/>
            <a:ext cx="6918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2048250" y="537100"/>
            <a:ext cx="2285100" cy="8739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Летописи- описание событий по годам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975475" y="1183450"/>
            <a:ext cx="5643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27925" y="1574900"/>
            <a:ext cx="2885700" cy="9651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Международные договоры- правовые соглашения между государствами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347325" y="2457950"/>
            <a:ext cx="6282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91475" y="2949575"/>
            <a:ext cx="2084700" cy="873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Грамоты-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/>
              <a:t>деловые документы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177125" y="3149825"/>
            <a:ext cx="5643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675325" y="3886950"/>
            <a:ext cx="2730900" cy="10197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Монографии- научный труд, посвящённый определённой теме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152600" y="3404725"/>
            <a:ext cx="719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879475" y="3905425"/>
            <a:ext cx="2376000" cy="873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Газета- печатное периодическое издание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501325" y="1274500"/>
            <a:ext cx="6282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763775" y="1957250"/>
            <a:ext cx="2148600" cy="8739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Былины- народные песни-сказания</a:t>
            </a:r>
          </a:p>
        </p:txBody>
      </p:sp>
      <p:cxnSp>
        <p:nvCxnSpPr>
          <p:cNvPr id="121" name="Shape 121"/>
          <p:cNvCxnSpPr/>
          <p:nvPr/>
        </p:nvCxnSpPr>
        <p:spPr>
          <a:xfrm flipH="1" rot="10800000">
            <a:off x="4852175" y="1256400"/>
            <a:ext cx="437100" cy="7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2" name="Shape 122"/>
          <p:cNvCxnSpPr>
            <a:stCxn id="103" idx="7"/>
          </p:cNvCxnSpPr>
          <p:nvPr/>
        </p:nvCxnSpPr>
        <p:spPr>
          <a:xfrm flipH="1" rot="10800000">
            <a:off x="5439027" y="1310792"/>
            <a:ext cx="1425000" cy="7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3" name="Shape 123"/>
          <p:cNvCxnSpPr>
            <a:stCxn id="103" idx="6"/>
            <a:endCxn id="120" idx="2"/>
          </p:cNvCxnSpPr>
          <p:nvPr/>
        </p:nvCxnSpPr>
        <p:spPr>
          <a:xfrm flipH="1" rot="10800000">
            <a:off x="5744325" y="2394062"/>
            <a:ext cx="10194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4" name="Shape 124"/>
          <p:cNvCxnSpPr>
            <a:stCxn id="103" idx="5"/>
          </p:cNvCxnSpPr>
          <p:nvPr/>
        </p:nvCxnSpPr>
        <p:spPr>
          <a:xfrm>
            <a:off x="5439027" y="2716832"/>
            <a:ext cx="1060800" cy="5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5" name="Shape 125"/>
          <p:cNvCxnSpPr/>
          <p:nvPr/>
        </p:nvCxnSpPr>
        <p:spPr>
          <a:xfrm>
            <a:off x="4961425" y="2904025"/>
            <a:ext cx="600900" cy="101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6" name="Shape 126"/>
          <p:cNvCxnSpPr/>
          <p:nvPr/>
        </p:nvCxnSpPr>
        <p:spPr>
          <a:xfrm flipH="1">
            <a:off x="3741675" y="2922225"/>
            <a:ext cx="591600" cy="10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7" name="Shape 127"/>
          <p:cNvCxnSpPr/>
          <p:nvPr/>
        </p:nvCxnSpPr>
        <p:spPr>
          <a:xfrm flipH="1">
            <a:off x="2476300" y="2462525"/>
            <a:ext cx="1119600" cy="7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8" name="Shape 128"/>
          <p:cNvCxnSpPr>
            <a:endCxn id="110" idx="5"/>
          </p:cNvCxnSpPr>
          <p:nvPr/>
        </p:nvCxnSpPr>
        <p:spPr>
          <a:xfrm rot="10800000">
            <a:off x="3998704" y="1283020"/>
            <a:ext cx="307200" cy="76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9" name="Shape 129"/>
          <p:cNvCxnSpPr>
            <a:stCxn id="103" idx="1"/>
            <a:endCxn id="112" idx="6"/>
          </p:cNvCxnSpPr>
          <p:nvPr/>
        </p:nvCxnSpPr>
        <p:spPr>
          <a:xfrm rot="10800000">
            <a:off x="3313622" y="2057492"/>
            <a:ext cx="651300" cy="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61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Приём “Таблица “тонких” и “толстых” вопросов”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5175" y="914700"/>
            <a:ext cx="3678000" cy="3782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Тонкие вопросы,   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кто…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может…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будет…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мог ли…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звали…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было ли…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согласны ли вы…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верно...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4133175" y="914700"/>
            <a:ext cx="4569900" cy="378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 sz="1800"/>
              <a:t>Толстые вопросы,   ?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дайте объяснение, почему…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почему вы думаете…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зачем…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в чём разница…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предположите, что будет, если…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ru" sz="1800"/>
              <a:t>с какой целью...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81925" y="63725"/>
            <a:ext cx="8976000" cy="4870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Пример вопросов, составленных учащимися 5-го класса к документу «Из законов царя Хаммурапи»: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1. К какому типу относится документ?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2. В какое время могли быть написаны законы?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3. Кто автор законов? Мог ли их написать кто-то другой?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4. Определить, на какие категории делилось население Древнего Вавилона.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5. Было ли неравенство среди людей? Считалось ли оно справедливым?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6. Можно ли определить основные занятия жителей Древнего Вавилона?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7. Зачем Хаммурапи ссылается на Бога Солнца?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8. Можно ли применять эти законы сегодня?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118350" y="118350"/>
            <a:ext cx="8939700" cy="482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ru"/>
              <a:t>Приём “Инсерт”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75" y="118350"/>
            <a:ext cx="8830425" cy="4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81925" y="100150"/>
            <a:ext cx="8948700" cy="48705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Приём “Памятка”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i="1" lang="ru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Алгоритм анализа содержания исторического документа: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Какой тип исторического документа (ИД)?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 какой целью написан?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Какой проблеме посвящен?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Какую информацию содержит?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 отражает взгляды автора?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Есть ли предубеждения, стремление навязать свою точку зрения?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Какие мысли автора вызывают сомнения?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Какие противоречат другим свидетельствам?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Дайте общую оценку качества документа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