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1" r:id="rId3"/>
    <p:sldId id="259" r:id="rId4"/>
    <p:sldId id="260" r:id="rId5"/>
    <p:sldId id="272" r:id="rId6"/>
    <p:sldId id="273" r:id="rId7"/>
    <p:sldId id="262" r:id="rId8"/>
    <p:sldId id="276" r:id="rId9"/>
    <p:sldId id="277" r:id="rId10"/>
    <p:sldId id="278" r:id="rId11"/>
    <p:sldId id="261" r:id="rId12"/>
    <p:sldId id="274" r:id="rId13"/>
    <p:sldId id="267" r:id="rId14"/>
    <p:sldId id="265" r:id="rId15"/>
    <p:sldId id="266" r:id="rId16"/>
    <p:sldId id="268" r:id="rId17"/>
    <p:sldId id="269" r:id="rId18"/>
    <p:sldId id="270" r:id="rId19"/>
    <p:sldId id="257" r:id="rId20"/>
    <p:sldId id="264" r:id="rId21"/>
    <p:sldId id="275" r:id="rId22"/>
    <p:sldId id="26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D500-9C94-4E7B-BFF0-4AEAB30D5407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8A60-AE8F-43C0-B4F3-CA2F97E6A3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D500-9C94-4E7B-BFF0-4AEAB30D5407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8A60-AE8F-43C0-B4F3-CA2F97E6A3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D500-9C94-4E7B-BFF0-4AEAB30D5407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8A60-AE8F-43C0-B4F3-CA2F97E6A3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D500-9C94-4E7B-BFF0-4AEAB30D5407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8A60-AE8F-43C0-B4F3-CA2F97E6A3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D500-9C94-4E7B-BFF0-4AEAB30D5407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8A60-AE8F-43C0-B4F3-CA2F97E6A3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D500-9C94-4E7B-BFF0-4AEAB30D5407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8A60-AE8F-43C0-B4F3-CA2F97E6A3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D500-9C94-4E7B-BFF0-4AEAB30D5407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8A60-AE8F-43C0-B4F3-CA2F97E6A3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D500-9C94-4E7B-BFF0-4AEAB30D5407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8A60-AE8F-43C0-B4F3-CA2F97E6A3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D500-9C94-4E7B-BFF0-4AEAB30D5407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8A60-AE8F-43C0-B4F3-CA2F97E6A3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D500-9C94-4E7B-BFF0-4AEAB30D5407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8A60-AE8F-43C0-B4F3-CA2F97E6A3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D500-9C94-4E7B-BFF0-4AEAB30D5407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8A60-AE8F-43C0-B4F3-CA2F97E6A3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6D500-9C94-4E7B-BFF0-4AEAB30D5407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A8A60-AE8F-43C0-B4F3-CA2F97E6A3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ocuments%20and%20Settings\&#1040;&#1076;&#1084;&#1080;&#1085;&#1080;&#1089;&#1090;&#1088;&#1072;&#1090;&#1086;&#1088;\&#1056;&#1072;&#1073;&#1086;&#1095;&#1080;&#1081;%20&#1089;&#1090;&#1086;&#1083;\startdaet.mp3" TargetMode="Externa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chcjla4@mail.ru" TargetMode="External"/><Relationship Id="rId2" Type="http://schemas.openxmlformats.org/officeDocument/2006/relationships/hyperlink" Target="mailto:school4u-u@yandex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perspektiva-inva.r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00174"/>
            <a:ext cx="4577495" cy="3447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>
          <a:xfrm>
            <a:off x="4500563" y="1500174"/>
            <a:ext cx="4643437" cy="5357826"/>
          </a:xfrm>
        </p:spPr>
        <p:txBody>
          <a:bodyPr rtlCol="0">
            <a:normAutofit fontScale="85000" lnSpcReduction="20000"/>
          </a:bodyPr>
          <a:lstStyle/>
          <a:p>
            <a:pPr marL="365760" indent="-256032">
              <a:buFont typeface="Wingdings 3"/>
              <a:buChar char=""/>
              <a:defRPr/>
            </a:pPr>
            <a:r>
              <a:rPr lang="ru-RU" dirty="0" smtClean="0"/>
              <a:t>МАОУ «СОШ №4» была открыта в 1937 году. Школа расположена в 2-х этажном типовом здании. </a:t>
            </a:r>
          </a:p>
          <a:p>
            <a:pPr marL="365760" indent="-256032">
              <a:buFont typeface="Wingdings 3"/>
              <a:buChar char=""/>
              <a:defRPr/>
            </a:pPr>
            <a:endParaRPr lang="ru-RU" dirty="0" smtClean="0"/>
          </a:p>
          <a:p>
            <a:pPr marL="365760" indent="-256032">
              <a:buFont typeface="Wingdings 3"/>
              <a:buChar char=""/>
              <a:defRPr/>
            </a:pPr>
            <a:r>
              <a:rPr lang="ru-RU" dirty="0" smtClean="0"/>
              <a:t>Учреждение осуществляет образовательный процесс в соответствии с уровнями общеобразовательных программ трех ступеней :</a:t>
            </a:r>
          </a:p>
          <a:p>
            <a:pPr marL="365760" indent="-256032">
              <a:buNone/>
              <a:defRPr/>
            </a:pPr>
            <a:r>
              <a:rPr lang="ru-RU" dirty="0" smtClean="0"/>
              <a:t>   1 ступень – начальное общее образование (срок 4 года), 2 ступень – основное общее образование (5 лет), 3 ступень – среднее (полное) общее образование (2 года)</a:t>
            </a:r>
            <a:endParaRPr lang="ru-RU" dirty="0"/>
          </a:p>
        </p:txBody>
      </p:sp>
      <p:sp>
        <p:nvSpPr>
          <p:cNvPr id="3076" name="TextBox 8"/>
          <p:cNvSpPr txBox="1">
            <a:spLocks noChangeArrowheads="1"/>
          </p:cNvSpPr>
          <p:nvPr/>
        </p:nvSpPr>
        <p:spPr bwMode="auto">
          <a:xfrm>
            <a:off x="500063" y="5072075"/>
            <a:ext cx="421481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МАОУ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СОШ №4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Улан-Удэ</a:t>
            </a:r>
          </a:p>
          <a:p>
            <a:pPr algn="ctr"/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357166"/>
            <a:ext cx="7286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«Инклюзивные подходы на уроках музыки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в общеобразовательной школе»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Сложности в передвижение, плохо владеет руками.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Использование ноутбука;</a:t>
            </a:r>
          </a:p>
          <a:p>
            <a:r>
              <a:rPr lang="ru-RU" dirty="0" smtClean="0"/>
              <a:t>«Музыкальный словарь» 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   подарен учеником  8 класса;</a:t>
            </a:r>
          </a:p>
          <a:p>
            <a:r>
              <a:rPr lang="ru-RU" dirty="0" smtClean="0"/>
              <a:t>Помощь соседа;</a:t>
            </a:r>
          </a:p>
          <a:p>
            <a:r>
              <a:rPr lang="ru-RU" dirty="0" smtClean="0"/>
              <a:t>Тестовые задания;</a:t>
            </a:r>
          </a:p>
          <a:p>
            <a:r>
              <a:rPr lang="ru-RU" dirty="0" smtClean="0"/>
              <a:t>Нескользкая поверхность;</a:t>
            </a:r>
          </a:p>
          <a:p>
            <a:r>
              <a:rPr lang="ru-RU" dirty="0" smtClean="0"/>
              <a:t>Заранее давать задания на заучивание.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«Инклюзивная школа»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 это не организация, в которой написаны все адаптированные и индивидуальные образовательные программы, это доступная, комфортная, дружественная среда  для всех детей и педагогов.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619239"/>
            <a:ext cx="4038600" cy="248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Индикаторы инклюзии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sz="4600" dirty="0"/>
              <a:t>создание инклюзивной культуры,</a:t>
            </a:r>
          </a:p>
          <a:p>
            <a:pPr lvl="0"/>
            <a:r>
              <a:rPr lang="ru-RU" sz="4600" dirty="0"/>
              <a:t> развитие инклюзивной политики </a:t>
            </a:r>
          </a:p>
          <a:p>
            <a:pPr lvl="0"/>
            <a:r>
              <a:rPr lang="ru-RU" sz="4600" dirty="0"/>
              <a:t> внедрение инклюзивной практики. 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Аспект «создание инклюзивной культуры» намеренно помещён нами   на первое место. Именно инклюзивная культура, которая формируется в школе является основой и источником  проводимых реформ и изменений. Развитие общих инклюзивных ценностей и отношений сотрудничества может привести к изменениям  и в политике, и в практике, как то – принятие управленческих решений, разработка и апробирование новых методик и т.д.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57686" y="3286125"/>
            <a:ext cx="4786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Уроки доброты. Уроки толерантности.</a:t>
            </a:r>
          </a:p>
          <a:p>
            <a:r>
              <a:rPr lang="ru-RU" sz="1600" dirty="0" smtClean="0"/>
              <a:t>Соревнования по инклюзивным спортивным играм.</a:t>
            </a:r>
          </a:p>
          <a:p>
            <a:endParaRPr lang="ru-RU" sz="1600" dirty="0"/>
          </a:p>
        </p:txBody>
      </p:sp>
      <p:pic>
        <p:nvPicPr>
          <p:cNvPr id="6" name="Содержимое 5" descr="IMG_8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4038600" cy="2695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4282" y="3357562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Кинофестиваль «Кино без барьеров». Инклюзивная эстафета.</a:t>
            </a:r>
            <a:endParaRPr lang="ru-RU" dirty="0"/>
          </a:p>
        </p:txBody>
      </p:sp>
      <p:pic>
        <p:nvPicPr>
          <p:cNvPr id="9" name="Содержимое 6" descr="DSCN02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082636"/>
            <a:ext cx="3357586" cy="2518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911212"/>
            <a:ext cx="3643286" cy="2732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5" descr="20141208_112419.jpg"/>
          <p:cNvPicPr>
            <a:picLocks noChangeAspect="1"/>
          </p:cNvPicPr>
          <p:nvPr/>
        </p:nvPicPr>
        <p:blipFill>
          <a:blip r:embed="rId5" cstate="print"/>
          <a:srcRect l="16254" b="-314"/>
          <a:stretch>
            <a:fillRect/>
          </a:stretch>
        </p:blipFill>
        <p:spPr>
          <a:xfrm rot="5400000">
            <a:off x="5334048" y="23747"/>
            <a:ext cx="2905062" cy="3429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об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5409" y="0"/>
            <a:ext cx="927205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43504" y="0"/>
            <a:ext cx="3857652" cy="150017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</a:rPr>
              <a:t>Руководители драматургической частью проекта  заведующий литературной частью ГАТБД,   </a:t>
            </a:r>
            <a:r>
              <a:rPr lang="ru-RU" dirty="0" err="1" smtClean="0">
                <a:solidFill>
                  <a:srgbClr val="FF0000"/>
                </a:solidFill>
              </a:rPr>
              <a:t>Галсан</a:t>
            </a:r>
            <a:r>
              <a:rPr lang="ru-RU" dirty="0" smtClean="0">
                <a:solidFill>
                  <a:srgbClr val="FF0000"/>
                </a:solidFill>
              </a:rPr>
              <a:t>  </a:t>
            </a:r>
            <a:r>
              <a:rPr lang="ru-RU" dirty="0" err="1" smtClean="0">
                <a:solidFill>
                  <a:srgbClr val="FF0000"/>
                </a:solidFill>
              </a:rPr>
              <a:t>Нанзатов</a:t>
            </a:r>
            <a:r>
              <a:rPr lang="ru-RU" dirty="0" smtClean="0">
                <a:solidFill>
                  <a:srgbClr val="FF0000"/>
                </a:solidFill>
              </a:rPr>
              <a:t>,  заведующая кафедрой Режиссуры эстрады и театральных представлений ВСГАКИ Римма Лапина</a:t>
            </a:r>
          </a:p>
        </p:txBody>
      </p:sp>
      <p:pic>
        <p:nvPicPr>
          <p:cNvPr id="6" name="Содержимое 5" descr="D68B639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666839"/>
            <a:ext cx="7786742" cy="51911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85720" y="0"/>
            <a:ext cx="47149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FF00FF"/>
                </a:solidFill>
              </a:rPr>
              <a:t>Художественный руководитель проекта «Театр для всех!»:  заслуженный деятель искусств России, художественный руководитель ГРДТ им. Н.А. Бестужева, Анатолий Баскаков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2910" y="6000768"/>
            <a:ext cx="778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Авторы- учащиеся школы №4 г. Улан - Удэ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7627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Советский район-территория добра.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обб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219200"/>
            <a:ext cx="9143999" cy="5638800"/>
          </a:xfrm>
        </p:spPr>
      </p:pic>
      <p:pic>
        <p:nvPicPr>
          <p:cNvPr id="5" name="startdae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5082"/>
            <a:ext cx="46434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4 марта 2014 года, начало в15.00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мы помним[(000310)15-38-45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42933"/>
            <a:ext cx="7643834" cy="6115067"/>
          </a:xfrm>
        </p:spPr>
      </p:pic>
      <p:pic>
        <p:nvPicPr>
          <p:cNvPr id="9" name="Содержимое 5" descr="S1440007.JPG"/>
          <p:cNvPicPr>
            <a:picLocks noChangeAspect="1"/>
          </p:cNvPicPr>
          <p:nvPr/>
        </p:nvPicPr>
        <p:blipFill>
          <a:blip r:embed="rId3" cstate="print"/>
          <a:srcRect l="1769" b="11949"/>
          <a:stretch>
            <a:fillRect/>
          </a:stretch>
        </p:blipFill>
        <p:spPr>
          <a:xfrm>
            <a:off x="285720" y="214290"/>
            <a:ext cx="6092427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0"/>
            <a:ext cx="3686172" cy="9286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Мастер-классы 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214942" y="714357"/>
            <a:ext cx="3471858" cy="221457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СОШ №65</a:t>
            </a:r>
          </a:p>
          <a:p>
            <a:pPr>
              <a:buNone/>
            </a:pPr>
            <a:r>
              <a:rPr lang="ru-RU" dirty="0" smtClean="0"/>
              <a:t> СОШ №13</a:t>
            </a:r>
          </a:p>
          <a:p>
            <a:pPr>
              <a:buNone/>
            </a:pPr>
            <a:r>
              <a:rPr lang="ru-RU" dirty="0" err="1" smtClean="0"/>
              <a:t>Заиграевская</a:t>
            </a:r>
            <a:r>
              <a:rPr lang="ru-RU" dirty="0" smtClean="0"/>
              <a:t> СОШ,</a:t>
            </a:r>
          </a:p>
          <a:p>
            <a:pPr>
              <a:buNone/>
            </a:pPr>
            <a:r>
              <a:rPr lang="ru-RU" dirty="0" err="1" smtClean="0"/>
              <a:t>Иволгинская</a:t>
            </a:r>
            <a:r>
              <a:rPr lang="ru-RU" dirty="0" smtClean="0"/>
              <a:t> СОШ .</a:t>
            </a:r>
            <a:endParaRPr lang="ru-RU" dirty="0"/>
          </a:p>
        </p:txBody>
      </p:sp>
      <p:pic>
        <p:nvPicPr>
          <p:cNvPr id="8" name="Содержимое 5" descr="b0tQQsa1hX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4714908" cy="3536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Содержимое 4" descr="qBhHQ1X-d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857628"/>
            <a:ext cx="4950193" cy="2784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Содержимое 4" descr="2014, отк. сенс. комнаты 003.jpg"/>
          <p:cNvPicPr>
            <a:picLocks noChangeAspect="1"/>
          </p:cNvPicPr>
          <p:nvPr/>
        </p:nvPicPr>
        <p:blipFill>
          <a:blip r:embed="rId4" cstate="print"/>
          <a:srcRect l="30590" t="1082" r="19221" b="1192"/>
          <a:stretch>
            <a:fillRect/>
          </a:stretch>
        </p:blipFill>
        <p:spPr>
          <a:xfrm>
            <a:off x="5715008" y="2786058"/>
            <a:ext cx="2645474" cy="3863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АА\инклюзия\2016-2017\театр\Программа ТЕРРИТОРИЯ РОСТА-2 ГОД ВТОРОЙ.jpg"/>
          <p:cNvPicPr>
            <a:picLocks noChangeAspect="1" noChangeArrowheads="1"/>
          </p:cNvPicPr>
          <p:nvPr/>
        </p:nvPicPr>
        <p:blipFill>
          <a:blip r:embed="rId2" cstate="print"/>
          <a:srcRect r="1597" b="61172"/>
          <a:stretch>
            <a:fillRect/>
          </a:stretch>
        </p:blipFill>
        <p:spPr bwMode="auto">
          <a:xfrm>
            <a:off x="-1" y="642918"/>
            <a:ext cx="9144001" cy="5099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14, отк. сенс. комнаты 02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60272"/>
            <a:ext cx="4922961" cy="316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286380" y="1142984"/>
            <a:ext cx="3571900" cy="5045091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В школе обучается 517 учащихся,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из них 14 ребят имеют инвалидность: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10 - ДЦП,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1 – папиллома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тозгортани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1 – аутизм,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2 – раковое заболевание.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11" descr="DSCN5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36133"/>
            <a:ext cx="4429156" cy="3321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Всероссийский конкурс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«Образование для всех</a:t>
            </a:r>
            <a:r>
              <a:rPr lang="ru-RU" sz="3600" dirty="0" smtClean="0">
                <a:solidFill>
                  <a:srgbClr val="FF0000"/>
                </a:solidFill>
              </a:rPr>
              <a:t>» 2013 год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npmid-237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142983"/>
            <a:ext cx="6572296" cy="3673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SANY56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000364" y="4857760"/>
            <a:ext cx="2445026" cy="1832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Всероссийский конкурс лучших инклюзивных практик 2017 год</a:t>
            </a:r>
            <a:endParaRPr lang="ru-RU" dirty="0"/>
          </a:p>
        </p:txBody>
      </p:sp>
      <p:pic>
        <p:nvPicPr>
          <p:cNvPr id="5" name="Содержимое 4" descr="npmid-10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7640" y="1857364"/>
            <a:ext cx="6443384" cy="4287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Rectangle 7"/>
          <p:cNvSpPr>
            <a:spLocks noGrp="1" noChangeArrowheads="1"/>
          </p:cNvSpPr>
          <p:nvPr>
            <p:ph type="title"/>
          </p:nvPr>
        </p:nvSpPr>
        <p:spPr>
          <a:xfrm>
            <a:off x="428625" y="5429250"/>
            <a:ext cx="8229600" cy="1000125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Спасибо за внимание!</a:t>
            </a:r>
          </a:p>
        </p:txBody>
      </p:sp>
      <p:sp>
        <p:nvSpPr>
          <p:cNvPr id="4096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0" y="357188"/>
            <a:ext cx="4381500" cy="5286375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</a:rPr>
              <a:t>67</a:t>
            </a:r>
            <a:r>
              <a:rPr lang="ru-RU" dirty="0" smtClean="0">
                <a:solidFill>
                  <a:schemeClr val="tx2"/>
                </a:solidFill>
              </a:rPr>
              <a:t>0</a:t>
            </a:r>
            <a:r>
              <a:rPr lang="en-US" dirty="0" smtClean="0">
                <a:solidFill>
                  <a:schemeClr val="tx2"/>
                </a:solidFill>
              </a:rPr>
              <a:t>000 </a:t>
            </a:r>
            <a:r>
              <a:rPr lang="ru-RU" dirty="0" smtClean="0">
                <a:solidFill>
                  <a:schemeClr val="tx2"/>
                </a:solidFill>
              </a:rPr>
              <a:t>г. Улан-Удэ,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dirty="0" smtClean="0">
                <a:solidFill>
                  <a:schemeClr val="tx2"/>
                </a:solidFill>
              </a:rPr>
              <a:t> ул. Смолина,14.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dirty="0" smtClean="0">
                <a:solidFill>
                  <a:schemeClr val="tx2"/>
                </a:solidFill>
              </a:rPr>
              <a:t>Телефон/факс: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21-32-69, 21-41-37</a:t>
            </a:r>
          </a:p>
          <a:p>
            <a:pPr>
              <a:buNone/>
            </a:pPr>
            <a:r>
              <a:rPr lang="en-US" dirty="0" smtClean="0">
                <a:solidFill>
                  <a:schemeClr val="tx2"/>
                </a:solidFill>
              </a:rPr>
              <a:t>E-mail</a:t>
            </a:r>
            <a:r>
              <a:rPr lang="ru-RU" dirty="0" smtClean="0">
                <a:solidFill>
                  <a:schemeClr val="tx2"/>
                </a:solidFill>
              </a:rPr>
              <a:t>:</a:t>
            </a:r>
          </a:p>
          <a:p>
            <a:pPr>
              <a:buNone/>
            </a:pPr>
            <a:r>
              <a:rPr lang="en-US" dirty="0" smtClean="0">
                <a:hlinkClick r:id="rId2"/>
              </a:rPr>
              <a:t>school4u-u@yandex.ru</a:t>
            </a:r>
            <a:r>
              <a:rPr lang="ru-RU" dirty="0" smtClean="0"/>
              <a:t> </a:t>
            </a:r>
            <a:r>
              <a:rPr lang="en-US" dirty="0" smtClean="0">
                <a:solidFill>
                  <a:schemeClr val="tx2"/>
                </a:solidFill>
                <a:hlinkClick r:id="rId3"/>
              </a:rPr>
              <a:t>chcjla4@mail.ru</a:t>
            </a:r>
            <a:endParaRPr lang="ru-RU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Сайт школы:</a:t>
            </a:r>
          </a:p>
          <a:p>
            <a:pPr>
              <a:buNone/>
            </a:pPr>
            <a:r>
              <a:rPr lang="en-US" dirty="0" smtClean="0">
                <a:solidFill>
                  <a:schemeClr val="tx2"/>
                </a:solidFill>
              </a:rPr>
              <a:t>http://uush4.ru</a:t>
            </a:r>
            <a:endParaRPr lang="ru-RU" dirty="0" smtClean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ru-RU" dirty="0" smtClean="0"/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50"/>
            <a:ext cx="4579938" cy="386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ru-RU" sz="2700" dirty="0" smtClean="0">
                <a:solidFill>
                  <a:srgbClr val="FF0000"/>
                </a:solidFill>
              </a:rPr>
              <a:t>В настоящее время педагогический коллектив работает по программе развития </a:t>
            </a:r>
            <a:br>
              <a:rPr lang="ru-RU" sz="2700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rgbClr val="FF0000"/>
                </a:solidFill>
              </a:rPr>
              <a:t>«Школа для всех»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71490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 школе создаётся  целостная система, обеспечивающая оптимальные условия для адаптации, социализации личности каждого участника образовательного процесса.  Вовлечение в социальную жизнь детей с особыми образовательными потребностями в соответствии с их возрастными и индивидуальными особенностями, уровнем актуального развития, состоянием физического, соматического и нервно-психического здоровья.  Создаётся единая психологически комфортная образовательная среда.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85791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Используя традиционные для педагогического коллектива методы и приемы работы по повышению учебной мотивации учащихся, опираясь на опыт работы школы в направлении социального проектирования, в рамках использования технологий инклюзивного образования педагогическим коллективом школы отрабатываются следующие аспекты:</a:t>
            </a:r>
          </a:p>
          <a:p>
            <a:pPr lvl="0"/>
            <a:r>
              <a:rPr lang="ru-RU" dirty="0" smtClean="0"/>
              <a:t> разработка и апробация новых форм многоуровневой подачи учебного материала и организации урока; </a:t>
            </a:r>
          </a:p>
          <a:p>
            <a:pPr lvl="0"/>
            <a:r>
              <a:rPr lang="ru-RU" dirty="0" smtClean="0"/>
              <a:t>разработка индивидуальных учебных маршрутов и планов; </a:t>
            </a:r>
          </a:p>
          <a:p>
            <a:pPr lvl="0"/>
            <a:r>
              <a:rPr lang="ru-RU" dirty="0" smtClean="0"/>
              <a:t>организация работы междисциплинарной команды специалистов; </a:t>
            </a:r>
          </a:p>
          <a:p>
            <a:pPr lvl="0"/>
            <a:r>
              <a:rPr lang="ru-RU" dirty="0" smtClean="0"/>
              <a:t>создание системы воспитания толерантного самосознания у учащихся; </a:t>
            </a:r>
          </a:p>
          <a:p>
            <a:pPr lvl="0"/>
            <a:r>
              <a:rPr lang="ru-RU" dirty="0" smtClean="0"/>
              <a:t>создание условий общей доступности образовательного учреждения.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14818"/>
            <a:ext cx="3071802" cy="2457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290"/>
            <a:ext cx="4471988" cy="57150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dirty="0" smtClean="0">
                <a:solidFill>
                  <a:srgbClr val="FF0000"/>
                </a:solidFill>
              </a:rPr>
              <a:t>Этапы развития  с 2007 года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«Школа для всех»</a:t>
            </a:r>
          </a:p>
        </p:txBody>
      </p:sp>
      <p:pic>
        <p:nvPicPr>
          <p:cNvPr id="106502" name="Picture 6" descr="разные 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928670"/>
            <a:ext cx="3581400" cy="2682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42910" y="378619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Обучающие семинары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4" descr="осень 2008 0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500042"/>
            <a:ext cx="4114800" cy="3076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357818" y="3643314"/>
            <a:ext cx="3571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Профессор Йоркского университета </a:t>
            </a:r>
            <a:r>
              <a:rPr lang="ru-RU" dirty="0" err="1" smtClean="0">
                <a:latin typeface="Calibri" pitchFamily="34" charset="0"/>
              </a:rPr>
              <a:t>Гэри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Банч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57554" y="4500570"/>
            <a:ext cx="18573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Профессор Кэрролл </a:t>
            </a:r>
            <a:r>
              <a:rPr lang="ru-RU" dirty="0" err="1" smtClean="0"/>
              <a:t>Квирк</a:t>
            </a:r>
            <a:endParaRPr lang="ru-RU" dirty="0" smtClean="0"/>
          </a:p>
          <a:p>
            <a:r>
              <a:rPr lang="ru-RU" dirty="0" smtClean="0">
                <a:cs typeface="Times New Roman" pitchFamily="18" charset="0"/>
              </a:rPr>
              <a:t>Эксперт Евросоюза по </a:t>
            </a:r>
            <a:r>
              <a:rPr lang="ru-RU" dirty="0" err="1" smtClean="0">
                <a:cs typeface="Times New Roman" pitchFamily="18" charset="0"/>
              </a:rPr>
              <a:t>грантовым</a:t>
            </a:r>
            <a:r>
              <a:rPr lang="ru-RU" dirty="0" smtClean="0">
                <a:cs typeface="Times New Roman" pitchFamily="18" charset="0"/>
              </a:rPr>
              <a:t> программам      Пол </a:t>
            </a:r>
            <a:r>
              <a:rPr lang="ru-RU" dirty="0" err="1" smtClean="0">
                <a:cs typeface="Times New Roman" pitchFamily="18" charset="0"/>
              </a:rPr>
              <a:t>Хинклиф</a:t>
            </a:r>
            <a:r>
              <a:rPr lang="ru-RU" dirty="0" smtClean="0">
                <a:cs typeface="Times New Roman" pitchFamily="18" charset="0"/>
              </a:rPr>
              <a:t>,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" name="Содержимое 3" descr="Evrosouz[(000180)08-48-23].JPG"/>
          <p:cNvPicPr>
            <a:picLocks noChangeAspect="1"/>
          </p:cNvPicPr>
          <p:nvPr/>
        </p:nvPicPr>
        <p:blipFill>
          <a:blip r:embed="rId5" cstate="print"/>
          <a:srcRect l="-728" t="25473"/>
          <a:stretch>
            <a:fillRect/>
          </a:stretch>
        </p:blipFill>
        <p:spPr>
          <a:xfrm>
            <a:off x="5214942" y="4429132"/>
            <a:ext cx="3714775" cy="2198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GP28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214422"/>
            <a:ext cx="3571900" cy="2689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214942" y="4286256"/>
            <a:ext cx="3643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Круглый стол с родителями «Внедрение инклюзивного образования в школе»</a:t>
            </a:r>
            <a:endParaRPr lang="ru-RU" dirty="0"/>
          </a:p>
        </p:txBody>
      </p:sp>
      <p:pic>
        <p:nvPicPr>
          <p:cNvPr id="6" name="Picture 4" descr="100_2298"/>
          <p:cNvPicPr>
            <a:picLocks noChangeAspect="1" noChangeArrowheads="1"/>
          </p:cNvPicPr>
          <p:nvPr/>
        </p:nvPicPr>
        <p:blipFill>
          <a:blip r:embed="rId3" cstate="print"/>
          <a:srcRect r="424" b="12415"/>
          <a:stretch>
            <a:fillRect/>
          </a:stretch>
        </p:blipFill>
        <p:spPr bwMode="auto">
          <a:xfrm>
            <a:off x="357158" y="214290"/>
            <a:ext cx="4389742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85720" y="30003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Круглый стол специалистов и родителей по разработке индивидуальной траектории обучения и воспитания.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86314" y="5429264"/>
            <a:ext cx="314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Родительские собрания«Внедрение инклюзивного образования в школе»</a:t>
            </a:r>
            <a:endParaRPr lang="ru-RU" dirty="0"/>
          </a:p>
        </p:txBody>
      </p:sp>
      <p:pic>
        <p:nvPicPr>
          <p:cNvPr id="7" name="Содержимое 4" descr="IMGP1402.JPG"/>
          <p:cNvPicPr>
            <a:picLocks noChangeAspect="1"/>
          </p:cNvPicPr>
          <p:nvPr/>
        </p:nvPicPr>
        <p:blipFill>
          <a:blip r:embed="rId4" cstate="print"/>
          <a:srcRect l="-2477" t="26232"/>
          <a:stretch>
            <a:fillRect/>
          </a:stretch>
        </p:blipFill>
        <p:spPr>
          <a:xfrm>
            <a:off x="214282" y="4286256"/>
            <a:ext cx="4138642" cy="2234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143504" y="214290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Этапы развития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«Школа для всех»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http://perspektiva-inva.ru/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сайт РОФ «Перспектива»</a:t>
            </a:r>
            <a:endParaRPr lang="ru-RU" dirty="0"/>
          </a:p>
        </p:txBody>
      </p:sp>
      <p:pic>
        <p:nvPicPr>
          <p:cNvPr id="5" name="Содержимое 4" descr="npmid-302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85786" y="1480206"/>
            <a:ext cx="3156641" cy="4449124"/>
          </a:xfrm>
        </p:spPr>
      </p:pic>
      <p:pic>
        <p:nvPicPr>
          <p:cNvPr id="6" name="Содержимое 5" descr="npmid-132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467350" y="1428736"/>
            <a:ext cx="3168016" cy="45005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ru-RU" dirty="0" smtClean="0"/>
              <a:t>Расположение учебных мест,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подбор соседа, группа помощи.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3429000"/>
            <a:ext cx="1785950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4143380"/>
            <a:ext cx="1785950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5000636"/>
            <a:ext cx="1785950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5786454"/>
            <a:ext cx="1785950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42910" y="2143116"/>
            <a:ext cx="914400" cy="285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57554" y="3429000"/>
            <a:ext cx="1714512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 Ж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86446" y="2714620"/>
            <a:ext cx="1643074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Т.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86446" y="3429000"/>
            <a:ext cx="1643074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786446" y="4143380"/>
            <a:ext cx="1643074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786446" y="5000636"/>
            <a:ext cx="1643074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786446" y="5786454"/>
            <a:ext cx="1643074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357554" y="4143380"/>
            <a:ext cx="1714512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357554" y="5000636"/>
            <a:ext cx="1714512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428992" y="5786454"/>
            <a:ext cx="1643074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2714620"/>
            <a:ext cx="1785950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400" dirty="0" smtClean="0"/>
              <a:t>      </a:t>
            </a:r>
            <a:r>
              <a:rPr lang="ru-RU" sz="1400" b="1" dirty="0" err="1" smtClean="0"/>
              <a:t>у</a:t>
            </a:r>
            <a:r>
              <a:rPr lang="ru-RU" sz="1400" b="1" dirty="0" err="1" smtClean="0">
                <a:solidFill>
                  <a:schemeClr val="tx1"/>
                </a:solidFill>
              </a:rPr>
              <a:t>К</a:t>
            </a:r>
            <a:r>
              <a:rPr lang="ru-RU" sz="1400" b="1" dirty="0" smtClean="0">
                <a:solidFill>
                  <a:schemeClr val="tx1"/>
                </a:solidFill>
              </a:rPr>
              <a:t> Ж.</a:t>
            </a:r>
            <a:endParaRPr lang="ru-RU" sz="14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357554" y="2714620"/>
            <a:ext cx="1714512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 длительном лечение и реабилитации   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в 2010 году ученица с ДЦП была вынуждена уехать на длительное время на лечение. Образование она получала дистанционно. Наиболее  эффективными оказались   открытые образовательные модульные мультимедиа системы (ОМС). Основные преимущества ОМС: отсутствие содержательных и технических ограничений: полноценное использование новых педагогических инструментов – </a:t>
            </a:r>
            <a:r>
              <a:rPr lang="ru-RU" dirty="0" err="1" smtClean="0"/>
              <a:t>интерактива</a:t>
            </a:r>
            <a:r>
              <a:rPr lang="ru-RU" dirty="0" smtClean="0"/>
              <a:t>, </a:t>
            </a:r>
            <a:r>
              <a:rPr lang="ru-RU" dirty="0" smtClean="0"/>
              <a:t> мультимедиа; возможность создания </a:t>
            </a:r>
            <a:r>
              <a:rPr lang="ru-RU" dirty="0" smtClean="0"/>
              <a:t>индивидуальной образовательной траектории учащегося; неограниченный жизненный цикл системы: поскольку каждый учебный модуль автономен, а система открыта, ОМС является динамически расширяемым образовательным ресурсом, не требующим сколь-нибудь существенной переработки в целом при изменении содержательных или технических внешних условий. 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734</Words>
  <Application>Microsoft Office PowerPoint</Application>
  <PresentationFormat>Экран (4:3)</PresentationFormat>
  <Paragraphs>88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В настоящее время педагогический коллектив работает по программе развития  «Школа для всех»</vt:lpstr>
      <vt:lpstr>Слайд 4</vt:lpstr>
      <vt:lpstr>Этапы развития  с 2007 года «Школа для всех»</vt:lpstr>
      <vt:lpstr>Слайд 6</vt:lpstr>
      <vt:lpstr>http://perspektiva-inva.ru/  сайт РОФ «Перспектива»</vt:lpstr>
      <vt:lpstr>Расположение учебных мест,  подбор соседа, группа помощи.</vt:lpstr>
      <vt:lpstr>При длительном лечение и реабилитации        </vt:lpstr>
      <vt:lpstr>Сложности в передвижение, плохо владеет руками.  </vt:lpstr>
      <vt:lpstr>«Инклюзивная школа» </vt:lpstr>
      <vt:lpstr>Индикаторы инклюзии</vt:lpstr>
      <vt:lpstr>Слайд 13</vt:lpstr>
      <vt:lpstr>Слайд 14</vt:lpstr>
      <vt:lpstr>Слайд 15</vt:lpstr>
      <vt:lpstr>Советский район-территория добра.</vt:lpstr>
      <vt:lpstr>Слайд 17</vt:lpstr>
      <vt:lpstr>Мастер-классы </vt:lpstr>
      <vt:lpstr>Слайд 19</vt:lpstr>
      <vt:lpstr>Всероссийский конкурс  «Образование для всех» 2013 год</vt:lpstr>
      <vt:lpstr>Всероссийский конкурс лучших инклюзивных практик 2017 год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Администратор</cp:lastModifiedBy>
  <cp:revision>25</cp:revision>
  <dcterms:created xsi:type="dcterms:W3CDTF">2017-04-22T05:15:08Z</dcterms:created>
  <dcterms:modified xsi:type="dcterms:W3CDTF">2017-04-25T08:43:27Z</dcterms:modified>
</cp:coreProperties>
</file>