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7" r:id="rId5"/>
    <p:sldId id="268" r:id="rId6"/>
    <p:sldId id="270" r:id="rId7"/>
    <p:sldId id="265" r:id="rId8"/>
    <p:sldId id="271" r:id="rId9"/>
    <p:sldId id="272" r:id="rId10"/>
    <p:sldId id="273" r:id="rId11"/>
    <p:sldId id="266" r:id="rId12"/>
    <p:sldId id="263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3E5A30-2778-4DB7-8084-0D7A7D0F8070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033AA2-AE97-4B1D-BC9D-4899388AAA90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модуль I</a:t>
          </a:r>
          <a:endParaRPr lang="ru-RU" sz="32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B697AE6-EE93-4F9A-B233-0DD4096ADC41}" type="parTrans" cxnId="{6A825ED0-FCE2-4DB6-80FA-BA2920BFC6ED}">
      <dgm:prSet/>
      <dgm:spPr/>
      <dgm:t>
        <a:bodyPr/>
        <a:lstStyle/>
        <a:p>
          <a:endParaRPr lang="ru-RU"/>
        </a:p>
      </dgm:t>
    </dgm:pt>
    <dgm:pt modelId="{008685A2-635A-4236-B599-43BB2752151D}" type="sibTrans" cxnId="{6A825ED0-FCE2-4DB6-80FA-BA2920BFC6ED}">
      <dgm:prSet/>
      <dgm:spPr/>
      <dgm:t>
        <a:bodyPr/>
        <a:lstStyle/>
        <a:p>
          <a:endParaRPr lang="ru-RU"/>
        </a:p>
      </dgm:t>
    </dgm:pt>
    <dgm:pt modelId="{1418D0F7-EC7F-4B80-9FBA-021F4EC167B5}">
      <dgm:prSet phldrT="[Текст]" custT="1"/>
      <dgm:spPr/>
      <dgm:t>
        <a:bodyPr/>
        <a:lstStyle/>
        <a:p>
          <a:pPr algn="ctr"/>
          <a:r>
            <a:rPr lang="ru-RU" sz="2400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Организацион</a:t>
          </a:r>
          <a:r>
            <a: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-</a:t>
          </a:r>
        </a:p>
        <a:p>
          <a:pPr algn="ctr"/>
          <a:r>
            <a:rPr lang="ru-RU" sz="2400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ный</a:t>
          </a:r>
          <a:endParaRPr lang="ru-RU" sz="2400" b="1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algn="ctr"/>
          <a:r>
            <a: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(24 </a:t>
          </a:r>
          <a:r>
            <a: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ч.)</a:t>
          </a:r>
          <a:endParaRPr lang="ru-RU" sz="24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32D598E-2405-49F2-B15C-5FC409EE51B7}" type="parTrans" cxnId="{3D802272-A784-4C91-95F9-0F484351C20D}">
      <dgm:prSet/>
      <dgm:spPr/>
      <dgm:t>
        <a:bodyPr/>
        <a:lstStyle/>
        <a:p>
          <a:endParaRPr lang="ru-RU"/>
        </a:p>
      </dgm:t>
    </dgm:pt>
    <dgm:pt modelId="{1DFB2745-8702-4CE9-9427-CFEA4129FCF5}" type="sibTrans" cxnId="{3D802272-A784-4C91-95F9-0F484351C20D}">
      <dgm:prSet/>
      <dgm:spPr/>
      <dgm:t>
        <a:bodyPr/>
        <a:lstStyle/>
        <a:p>
          <a:endParaRPr lang="ru-RU"/>
        </a:p>
      </dgm:t>
    </dgm:pt>
    <dgm:pt modelId="{E5F67A41-0CDA-40DE-A296-C5D9DAACD12A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модуль II</a:t>
          </a:r>
          <a:endParaRPr lang="ru-RU" sz="32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04BB260-55FC-41ED-9D32-1C23A610CD4F}" type="parTrans" cxnId="{DDEBFC8F-31B1-4A7E-BB00-71F333B61F53}">
      <dgm:prSet/>
      <dgm:spPr/>
      <dgm:t>
        <a:bodyPr/>
        <a:lstStyle/>
        <a:p>
          <a:endParaRPr lang="ru-RU"/>
        </a:p>
      </dgm:t>
    </dgm:pt>
    <dgm:pt modelId="{E29EDA0B-D386-402D-ABBC-3DB8918EACD3}" type="sibTrans" cxnId="{DDEBFC8F-31B1-4A7E-BB00-71F333B61F53}">
      <dgm:prSet/>
      <dgm:spPr/>
      <dgm:t>
        <a:bodyPr/>
        <a:lstStyle/>
        <a:p>
          <a:endParaRPr lang="ru-RU"/>
        </a:p>
      </dgm:t>
    </dgm:pt>
    <dgm:pt modelId="{76F053B0-5226-4D30-A53C-18FA43B538DF}">
      <dgm:prSet phldrT="[Текст]" custT="1"/>
      <dgm:spPr/>
      <dgm:t>
        <a:bodyPr/>
        <a:lstStyle/>
        <a:p>
          <a:pPr algn="ctr"/>
          <a:r>
            <a:rPr lang="ru-RU" sz="2400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Культурологичес</a:t>
          </a:r>
          <a:r>
            <a: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-кий</a:t>
          </a:r>
          <a:endParaRPr lang="ru-RU" sz="2400" b="1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algn="ctr"/>
          <a:r>
            <a: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(24 ч.)</a:t>
          </a:r>
          <a:endParaRPr lang="ru-RU" sz="24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8FE7CDB-DED7-47EF-808F-F0DD568450AE}" type="parTrans" cxnId="{0D594E3A-9DC7-4977-9A0A-28B2972253AA}">
      <dgm:prSet/>
      <dgm:spPr/>
      <dgm:t>
        <a:bodyPr/>
        <a:lstStyle/>
        <a:p>
          <a:endParaRPr lang="ru-RU"/>
        </a:p>
      </dgm:t>
    </dgm:pt>
    <dgm:pt modelId="{6195082C-7D1E-41AE-BADC-5316BA5C1640}" type="sibTrans" cxnId="{0D594E3A-9DC7-4977-9A0A-28B2972253AA}">
      <dgm:prSet/>
      <dgm:spPr/>
      <dgm:t>
        <a:bodyPr/>
        <a:lstStyle/>
        <a:p>
          <a:endParaRPr lang="ru-RU"/>
        </a:p>
      </dgm:t>
    </dgm:pt>
    <dgm:pt modelId="{AB8F3F81-C454-4243-B5CB-DB7212F17BA9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модуль III</a:t>
          </a:r>
          <a:endParaRPr lang="ru-RU" sz="32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0DB5C70-1B1C-4EBC-80C8-E3FD6237151A}" type="parTrans" cxnId="{6F0EFB22-EC1E-47EF-925E-FC1B184CC028}">
      <dgm:prSet/>
      <dgm:spPr/>
      <dgm:t>
        <a:bodyPr/>
        <a:lstStyle/>
        <a:p>
          <a:endParaRPr lang="ru-RU"/>
        </a:p>
      </dgm:t>
    </dgm:pt>
    <dgm:pt modelId="{0234F591-0C95-484F-B4B5-20EC4B63D584}" type="sibTrans" cxnId="{6F0EFB22-EC1E-47EF-925E-FC1B184CC028}">
      <dgm:prSet/>
      <dgm:spPr/>
      <dgm:t>
        <a:bodyPr/>
        <a:lstStyle/>
        <a:p>
          <a:endParaRPr lang="ru-RU"/>
        </a:p>
      </dgm:t>
    </dgm:pt>
    <dgm:pt modelId="{605D494E-0645-40D9-9174-E28AE7FF1F49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Методический</a:t>
          </a:r>
        </a:p>
        <a:p>
          <a:pPr algn="ctr"/>
          <a:r>
            <a: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(24 </a:t>
          </a:r>
          <a:r>
            <a: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ч.)</a:t>
          </a:r>
          <a:endParaRPr lang="ru-RU" sz="24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78B8E78-2144-4F73-B6A0-1152DD6F569B}" type="parTrans" cxnId="{5932178F-A2B3-4DAB-9E00-E0E196B5F33C}">
      <dgm:prSet/>
      <dgm:spPr/>
      <dgm:t>
        <a:bodyPr/>
        <a:lstStyle/>
        <a:p>
          <a:endParaRPr lang="ru-RU"/>
        </a:p>
      </dgm:t>
    </dgm:pt>
    <dgm:pt modelId="{52DF3DFC-9B82-4F13-909C-5385027CE801}" type="sibTrans" cxnId="{5932178F-A2B3-4DAB-9E00-E0E196B5F33C}">
      <dgm:prSet/>
      <dgm:spPr/>
      <dgm:t>
        <a:bodyPr/>
        <a:lstStyle/>
        <a:p>
          <a:endParaRPr lang="ru-RU"/>
        </a:p>
      </dgm:t>
    </dgm:pt>
    <dgm:pt modelId="{ECABBE67-7321-44D7-9EFD-CC7D2905869E}" type="pres">
      <dgm:prSet presAssocID="{E63E5A30-2778-4DB7-8084-0D7A7D0F8070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06E974B-FB9F-4C73-B746-04DC8264B81D}" type="pres">
      <dgm:prSet presAssocID="{6E033AA2-AE97-4B1D-BC9D-4899388AAA90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3A250-854C-4215-9C58-625A664FCB3A}" type="pres">
      <dgm:prSet presAssocID="{6E033AA2-AE97-4B1D-BC9D-4899388AAA90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4AF604-D4D4-44B5-9663-30D2313D280D}" type="pres">
      <dgm:prSet presAssocID="{E5F67A41-0CDA-40DE-A296-C5D9DAACD12A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0F4386-1FF5-4D52-9AB9-854FAFBC7739}" type="pres">
      <dgm:prSet presAssocID="{E5F67A41-0CDA-40DE-A296-C5D9DAACD12A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69B63-9C37-443A-889A-17735E2BD2DA}" type="pres">
      <dgm:prSet presAssocID="{AB8F3F81-C454-4243-B5CB-DB7212F17BA9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EAB6A-44B3-4EF7-A3E1-32D5E2F9C570}" type="pres">
      <dgm:prSet presAssocID="{AB8F3F81-C454-4243-B5CB-DB7212F17BA9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E65BF3-48CE-4A02-8923-E6BC1E991072}" type="presOf" srcId="{E63E5A30-2778-4DB7-8084-0D7A7D0F8070}" destId="{ECABBE67-7321-44D7-9EFD-CC7D2905869E}" srcOrd="0" destOrd="0" presId="urn:microsoft.com/office/officeart/2009/3/layout/IncreasingArrowsProcess"/>
    <dgm:cxn modelId="{DCE433A3-5B18-43C0-BD32-B6BD550E839C}" type="presOf" srcId="{6E033AA2-AE97-4B1D-BC9D-4899388AAA90}" destId="{106E974B-FB9F-4C73-B746-04DC8264B81D}" srcOrd="0" destOrd="0" presId="urn:microsoft.com/office/officeart/2009/3/layout/IncreasingArrowsProcess"/>
    <dgm:cxn modelId="{6A825ED0-FCE2-4DB6-80FA-BA2920BFC6ED}" srcId="{E63E5A30-2778-4DB7-8084-0D7A7D0F8070}" destId="{6E033AA2-AE97-4B1D-BC9D-4899388AAA90}" srcOrd="0" destOrd="0" parTransId="{7B697AE6-EE93-4F9A-B233-0DD4096ADC41}" sibTransId="{008685A2-635A-4236-B599-43BB2752151D}"/>
    <dgm:cxn modelId="{0D594E3A-9DC7-4977-9A0A-28B2972253AA}" srcId="{E5F67A41-0CDA-40DE-A296-C5D9DAACD12A}" destId="{76F053B0-5226-4D30-A53C-18FA43B538DF}" srcOrd="0" destOrd="0" parTransId="{38FE7CDB-DED7-47EF-808F-F0DD568450AE}" sibTransId="{6195082C-7D1E-41AE-BADC-5316BA5C1640}"/>
    <dgm:cxn modelId="{F168C959-4556-476F-B71A-7BC4DEFABE49}" type="presOf" srcId="{76F053B0-5226-4D30-A53C-18FA43B538DF}" destId="{D00F4386-1FF5-4D52-9AB9-854FAFBC7739}" srcOrd="0" destOrd="0" presId="urn:microsoft.com/office/officeart/2009/3/layout/IncreasingArrowsProcess"/>
    <dgm:cxn modelId="{CBEAB6AD-7399-458E-93CA-D98F835B58AC}" type="presOf" srcId="{605D494E-0645-40D9-9174-E28AE7FF1F49}" destId="{57AEAB6A-44B3-4EF7-A3E1-32D5E2F9C570}" srcOrd="0" destOrd="0" presId="urn:microsoft.com/office/officeart/2009/3/layout/IncreasingArrowsProcess"/>
    <dgm:cxn modelId="{6FC6AE05-7C7F-4C7F-8A2C-702A2681E5F4}" type="presOf" srcId="{AB8F3F81-C454-4243-B5CB-DB7212F17BA9}" destId="{FA069B63-9C37-443A-889A-17735E2BD2DA}" srcOrd="0" destOrd="0" presId="urn:microsoft.com/office/officeart/2009/3/layout/IncreasingArrowsProcess"/>
    <dgm:cxn modelId="{5932178F-A2B3-4DAB-9E00-E0E196B5F33C}" srcId="{AB8F3F81-C454-4243-B5CB-DB7212F17BA9}" destId="{605D494E-0645-40D9-9174-E28AE7FF1F49}" srcOrd="0" destOrd="0" parTransId="{A78B8E78-2144-4F73-B6A0-1152DD6F569B}" sibTransId="{52DF3DFC-9B82-4F13-909C-5385027CE801}"/>
    <dgm:cxn modelId="{3D802272-A784-4C91-95F9-0F484351C20D}" srcId="{6E033AA2-AE97-4B1D-BC9D-4899388AAA90}" destId="{1418D0F7-EC7F-4B80-9FBA-021F4EC167B5}" srcOrd="0" destOrd="0" parTransId="{C32D598E-2405-49F2-B15C-5FC409EE51B7}" sibTransId="{1DFB2745-8702-4CE9-9427-CFEA4129FCF5}"/>
    <dgm:cxn modelId="{DDEBFC8F-31B1-4A7E-BB00-71F333B61F53}" srcId="{E63E5A30-2778-4DB7-8084-0D7A7D0F8070}" destId="{E5F67A41-0CDA-40DE-A296-C5D9DAACD12A}" srcOrd="1" destOrd="0" parTransId="{104BB260-55FC-41ED-9D32-1C23A610CD4F}" sibTransId="{E29EDA0B-D386-402D-ABBC-3DB8918EACD3}"/>
    <dgm:cxn modelId="{6F0EFB22-EC1E-47EF-925E-FC1B184CC028}" srcId="{E63E5A30-2778-4DB7-8084-0D7A7D0F8070}" destId="{AB8F3F81-C454-4243-B5CB-DB7212F17BA9}" srcOrd="2" destOrd="0" parTransId="{10DB5C70-1B1C-4EBC-80C8-E3FD6237151A}" sibTransId="{0234F591-0C95-484F-B4B5-20EC4B63D584}"/>
    <dgm:cxn modelId="{4AACA361-B97C-496E-9CD3-28E41105377B}" type="presOf" srcId="{E5F67A41-0CDA-40DE-A296-C5D9DAACD12A}" destId="{294AF604-D4D4-44B5-9663-30D2313D280D}" srcOrd="0" destOrd="0" presId="urn:microsoft.com/office/officeart/2009/3/layout/IncreasingArrowsProcess"/>
    <dgm:cxn modelId="{47284629-92CE-41B8-BF66-4FB3DE14C7FA}" type="presOf" srcId="{1418D0F7-EC7F-4B80-9FBA-021F4EC167B5}" destId="{E013A250-854C-4215-9C58-625A664FCB3A}" srcOrd="0" destOrd="0" presId="urn:microsoft.com/office/officeart/2009/3/layout/IncreasingArrowsProcess"/>
    <dgm:cxn modelId="{69E9BFD0-719A-404C-9F4B-B5CE09942E96}" type="presParOf" srcId="{ECABBE67-7321-44D7-9EFD-CC7D2905869E}" destId="{106E974B-FB9F-4C73-B746-04DC8264B81D}" srcOrd="0" destOrd="0" presId="urn:microsoft.com/office/officeart/2009/3/layout/IncreasingArrowsProcess"/>
    <dgm:cxn modelId="{BDDA89A8-3B52-424B-958D-FE99F4286FA3}" type="presParOf" srcId="{ECABBE67-7321-44D7-9EFD-CC7D2905869E}" destId="{E013A250-854C-4215-9C58-625A664FCB3A}" srcOrd="1" destOrd="0" presId="urn:microsoft.com/office/officeart/2009/3/layout/IncreasingArrowsProcess"/>
    <dgm:cxn modelId="{F16C73EE-3E25-4C9A-AF4D-CEE779EFA768}" type="presParOf" srcId="{ECABBE67-7321-44D7-9EFD-CC7D2905869E}" destId="{294AF604-D4D4-44B5-9663-30D2313D280D}" srcOrd="2" destOrd="0" presId="urn:microsoft.com/office/officeart/2009/3/layout/IncreasingArrowsProcess"/>
    <dgm:cxn modelId="{79438278-F6AE-4D7F-AEA3-8ADB728992DA}" type="presParOf" srcId="{ECABBE67-7321-44D7-9EFD-CC7D2905869E}" destId="{D00F4386-1FF5-4D52-9AB9-854FAFBC7739}" srcOrd="3" destOrd="0" presId="urn:microsoft.com/office/officeart/2009/3/layout/IncreasingArrowsProcess"/>
    <dgm:cxn modelId="{01B488F4-CB89-48D8-90E1-746C71B1DB47}" type="presParOf" srcId="{ECABBE67-7321-44D7-9EFD-CC7D2905869E}" destId="{FA069B63-9C37-443A-889A-17735E2BD2DA}" srcOrd="4" destOrd="0" presId="urn:microsoft.com/office/officeart/2009/3/layout/IncreasingArrowsProcess"/>
    <dgm:cxn modelId="{1B49F99D-887C-4B1B-B453-7B01B8B88D9E}" type="presParOf" srcId="{ECABBE67-7321-44D7-9EFD-CC7D2905869E}" destId="{57AEAB6A-44B3-4EF7-A3E1-32D5E2F9C570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E974B-FB9F-4C73-B746-04DC8264B81D}">
      <dsp:nvSpPr>
        <dsp:cNvPr id="0" name=""/>
        <dsp:cNvSpPr/>
      </dsp:nvSpPr>
      <dsp:spPr>
        <a:xfrm>
          <a:off x="23728" y="199147"/>
          <a:ext cx="8182143" cy="119163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189172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модуль I</a:t>
          </a:r>
          <a:endParaRPr lang="ru-RU" sz="32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3728" y="497055"/>
        <a:ext cx="7884235" cy="595815"/>
      </dsp:txXfrm>
    </dsp:sp>
    <dsp:sp modelId="{E013A250-854C-4215-9C58-625A664FCB3A}">
      <dsp:nvSpPr>
        <dsp:cNvPr id="0" name=""/>
        <dsp:cNvSpPr/>
      </dsp:nvSpPr>
      <dsp:spPr>
        <a:xfrm>
          <a:off x="23728" y="1118067"/>
          <a:ext cx="2520100" cy="22955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Организацион</a:t>
          </a:r>
          <a:r>
            <a:rPr lang="ru-RU" sz="2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ный</a:t>
          </a:r>
          <a:endParaRPr lang="ru-RU" sz="2400" b="1" kern="120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(24 </a:t>
          </a:r>
          <a:r>
            <a:rPr lang="ru-RU" sz="2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ч.)</a:t>
          </a:r>
          <a:endParaRPr lang="ru-RU" sz="24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3728" y="1118067"/>
        <a:ext cx="2520100" cy="2295521"/>
      </dsp:txXfrm>
    </dsp:sp>
    <dsp:sp modelId="{294AF604-D4D4-44B5-9663-30D2313D280D}">
      <dsp:nvSpPr>
        <dsp:cNvPr id="0" name=""/>
        <dsp:cNvSpPr/>
      </dsp:nvSpPr>
      <dsp:spPr>
        <a:xfrm>
          <a:off x="2543828" y="596358"/>
          <a:ext cx="5662043" cy="119163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189172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модуль II</a:t>
          </a:r>
          <a:endParaRPr lang="ru-RU" sz="32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543828" y="894266"/>
        <a:ext cx="5364135" cy="595815"/>
      </dsp:txXfrm>
    </dsp:sp>
    <dsp:sp modelId="{D00F4386-1FF5-4D52-9AB9-854FAFBC7739}">
      <dsp:nvSpPr>
        <dsp:cNvPr id="0" name=""/>
        <dsp:cNvSpPr/>
      </dsp:nvSpPr>
      <dsp:spPr>
        <a:xfrm>
          <a:off x="2543828" y="1515278"/>
          <a:ext cx="2520100" cy="22955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Культурологичес</a:t>
          </a:r>
          <a:r>
            <a:rPr lang="ru-RU" sz="2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-кий</a:t>
          </a:r>
          <a:endParaRPr lang="ru-RU" sz="2400" b="1" kern="120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(24 ч.)</a:t>
          </a:r>
          <a:endParaRPr lang="ru-RU" sz="24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543828" y="1515278"/>
        <a:ext cx="2520100" cy="2295521"/>
      </dsp:txXfrm>
    </dsp:sp>
    <dsp:sp modelId="{FA069B63-9C37-443A-889A-17735E2BD2DA}">
      <dsp:nvSpPr>
        <dsp:cNvPr id="0" name=""/>
        <dsp:cNvSpPr/>
      </dsp:nvSpPr>
      <dsp:spPr>
        <a:xfrm>
          <a:off x="5063928" y="993568"/>
          <a:ext cx="3141943" cy="119163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189172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модуль III</a:t>
          </a:r>
          <a:endParaRPr lang="ru-RU" sz="32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063928" y="1291476"/>
        <a:ext cx="2844035" cy="595815"/>
      </dsp:txXfrm>
    </dsp:sp>
    <dsp:sp modelId="{57AEAB6A-44B3-4EF7-A3E1-32D5E2F9C570}">
      <dsp:nvSpPr>
        <dsp:cNvPr id="0" name=""/>
        <dsp:cNvSpPr/>
      </dsp:nvSpPr>
      <dsp:spPr>
        <a:xfrm>
          <a:off x="5063928" y="1912488"/>
          <a:ext cx="2520100" cy="22619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Методический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(24 </a:t>
          </a:r>
          <a:r>
            <a:rPr lang="ru-RU" sz="2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ч.)</a:t>
          </a:r>
          <a:endParaRPr lang="ru-RU" sz="24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063928" y="1912488"/>
        <a:ext cx="2520100" cy="2261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D3F2-BB1D-4CE4-AF75-DCF890C2B5EC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BCC-F5E1-406B-9D80-DA4B5CC04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50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D3F2-BB1D-4CE4-AF75-DCF890C2B5EC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BCC-F5E1-406B-9D80-DA4B5CC04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10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D3F2-BB1D-4CE4-AF75-DCF890C2B5EC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BCC-F5E1-406B-9D80-DA4B5CC04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9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D3F2-BB1D-4CE4-AF75-DCF890C2B5EC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BCC-F5E1-406B-9D80-DA4B5CC04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64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D3F2-BB1D-4CE4-AF75-DCF890C2B5EC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BCC-F5E1-406B-9D80-DA4B5CC04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85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D3F2-BB1D-4CE4-AF75-DCF890C2B5EC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BCC-F5E1-406B-9D80-DA4B5CC04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87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D3F2-BB1D-4CE4-AF75-DCF890C2B5EC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BCC-F5E1-406B-9D80-DA4B5CC04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78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D3F2-BB1D-4CE4-AF75-DCF890C2B5EC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BCC-F5E1-406B-9D80-DA4B5CC04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34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D3F2-BB1D-4CE4-AF75-DCF890C2B5EC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BCC-F5E1-406B-9D80-DA4B5CC04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87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D3F2-BB1D-4CE4-AF75-DCF890C2B5EC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BCC-F5E1-406B-9D80-DA4B5CC04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32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D3F2-BB1D-4CE4-AF75-DCF890C2B5EC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BCC-F5E1-406B-9D80-DA4B5CC04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45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AD3F2-BB1D-4CE4-AF75-DCF890C2B5EC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19BCC-F5E1-406B-9D80-DA4B5CC04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01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Первые итоги введения курса ОРКСЭ в Республике </a:t>
            </a:r>
            <a:r>
              <a:rPr lang="ru-RU" b="1" dirty="0" smtClean="0">
                <a:solidFill>
                  <a:srgbClr val="C00000"/>
                </a:solidFill>
              </a:rPr>
              <a:t>Бурятия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6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3"/>
          <p:cNvSpPr>
            <a:spLocks noGrp="1"/>
          </p:cNvSpPr>
          <p:nvPr>
            <p:ph type="title" idx="4294967295"/>
          </p:nvPr>
        </p:nvSpPr>
        <p:spPr>
          <a:xfrm>
            <a:off x="722313" y="935038"/>
            <a:ext cx="7772400" cy="1362075"/>
          </a:xfrm>
        </p:spPr>
        <p:txBody>
          <a:bodyPr anchor="t"/>
          <a:lstStyle/>
          <a:p>
            <a:r>
              <a:rPr lang="ru-RU" sz="3200" b="1" dirty="0" smtClean="0"/>
              <a:t>ИНТЕРАКТИВНАЯ ВЫСТАВКА УМК ИЗДАТЕЛЬСТВ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0" y="5021263"/>
            <a:ext cx="457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dirty="0" smtClean="0"/>
              <a:t>Выставка в библиотеке</a:t>
            </a:r>
            <a:endParaRPr lang="ru-RU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50838" y="4805363"/>
            <a:ext cx="17097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«Дрофа»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007100" y="4546600"/>
            <a:ext cx="2882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«Просвещение»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124200" y="4381500"/>
            <a:ext cx="2473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«Мнемозина»</a:t>
            </a:r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792413"/>
            <a:ext cx="22860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8" name="Picture 6" descr="http://www.kommersant.ru/factbook/picture/653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56" t="23659" r="29692" b="25674"/>
          <a:stretch>
            <a:fillRect/>
          </a:stretch>
        </p:blipFill>
        <p:spPr bwMode="auto">
          <a:xfrm>
            <a:off x="350838" y="2792413"/>
            <a:ext cx="1935162" cy="184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4" descr="http://im7-tub-ru.yandex.net/i?id=435008012-53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8" y="2532063"/>
            <a:ext cx="1851025" cy="184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8583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17869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Открыта </a:t>
            </a:r>
            <a:r>
              <a:rPr lang="ru-RU" sz="2800" dirty="0"/>
              <a:t>страница ОРКСЭ  на сайте </a:t>
            </a:r>
            <a:r>
              <a:rPr lang="ru-RU" sz="2800" dirty="0" smtClean="0"/>
              <a:t>АОУ ДПО РБ «</a:t>
            </a:r>
            <a:r>
              <a:rPr lang="ru-RU" sz="2800" dirty="0" err="1" smtClean="0"/>
              <a:t>РИКУиО</a:t>
            </a:r>
            <a:r>
              <a:rPr lang="ru-RU" sz="2800" dirty="0" smtClean="0"/>
              <a:t>», </a:t>
            </a:r>
            <a:r>
              <a:rPr lang="ru-RU" sz="2800" dirty="0"/>
              <a:t>на которой </a:t>
            </a:r>
            <a:r>
              <a:rPr lang="ru-RU" sz="2800" dirty="0" smtClean="0"/>
              <a:t>размещены материалы:  нормативно-правовое обеспечение </a:t>
            </a:r>
            <a:r>
              <a:rPr lang="ru-RU" sz="2800" dirty="0"/>
              <a:t>курса ОРКСЭ, информационно-методические материалы для учителей.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26389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178698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В работе курсов повышения квалификации принимают участие представители религиозных организаций и общин: зам. председателя отдела религиозного образования  Улан-Удэнской и Бурятской  епархии священник Петр Шестаков,  преподаватель буддийской философии Буддийского университета «Даши </a:t>
            </a:r>
            <a:r>
              <a:rPr lang="ru-RU" sz="2800" dirty="0" err="1"/>
              <a:t>Чойнхорлин</a:t>
            </a:r>
            <a:r>
              <a:rPr lang="ru-RU" sz="2800" dirty="0"/>
              <a:t>» при Иволгинском дацане </a:t>
            </a:r>
            <a:r>
              <a:rPr lang="ru-RU" sz="2800" dirty="0" err="1"/>
              <a:t>Радна</a:t>
            </a:r>
            <a:r>
              <a:rPr lang="ru-RU" sz="2800" dirty="0"/>
              <a:t> </a:t>
            </a:r>
            <a:r>
              <a:rPr lang="ru-RU" sz="2800" dirty="0" err="1"/>
              <a:t>Содномов</a:t>
            </a:r>
            <a:r>
              <a:rPr lang="ru-RU" sz="2800" dirty="0"/>
              <a:t>,  Имам – </a:t>
            </a:r>
            <a:r>
              <a:rPr lang="ru-RU" sz="2800" dirty="0" err="1"/>
              <a:t>хаттаб</a:t>
            </a:r>
            <a:r>
              <a:rPr lang="ru-RU" sz="2800" dirty="0"/>
              <a:t> мечети мусульманской общины г. Улан-Удэ Айрат </a:t>
            </a:r>
            <a:r>
              <a:rPr lang="ru-RU" sz="2800" dirty="0" err="1"/>
              <a:t>Хозрат</a:t>
            </a:r>
            <a:r>
              <a:rPr lang="ru-RU" sz="2800" dirty="0"/>
              <a:t> </a:t>
            </a:r>
            <a:r>
              <a:rPr lang="ru-RU" sz="2800" dirty="0" err="1"/>
              <a:t>Гизатулла</a:t>
            </a:r>
            <a:r>
              <a:rPr lang="ru-RU" sz="2800" dirty="0"/>
              <a:t>, председатель Еврейского общинного центра РБ Владимир Петрович </a:t>
            </a:r>
            <a:r>
              <a:rPr lang="ru-RU" sz="2800" dirty="0" err="1"/>
              <a:t>Баландин</a:t>
            </a:r>
            <a:r>
              <a:rPr lang="ru-RU" sz="2800" dirty="0"/>
              <a:t>. К обучению на курсах привлечены  ученые БГУ – д.и.н. С.В. Васильева, д.и.н. Е.С. </a:t>
            </a:r>
            <a:r>
              <a:rPr lang="ru-RU" sz="2800" dirty="0" err="1"/>
              <a:t>Митыпова</a:t>
            </a:r>
            <a:r>
              <a:rPr lang="ru-RU" sz="2800" dirty="0"/>
              <a:t>, </a:t>
            </a:r>
            <a:r>
              <a:rPr lang="ru-RU" sz="2800" dirty="0" err="1"/>
              <a:t>к.и.н</a:t>
            </a:r>
            <a:r>
              <a:rPr lang="ru-RU" sz="2800" dirty="0"/>
              <a:t>. С.З. Ахмадулина, а также учителя-тренеры и </a:t>
            </a:r>
            <a:r>
              <a:rPr lang="ru-RU" sz="2800" dirty="0" err="1"/>
              <a:t>тьюторы</a:t>
            </a:r>
            <a:r>
              <a:rPr lang="ru-RU" sz="2800" dirty="0"/>
              <a:t>. 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72149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40739"/>
              </p:ext>
            </p:extLst>
          </p:nvPr>
        </p:nvGraphicFramePr>
        <p:xfrm>
          <a:off x="2973496" y="1600200"/>
          <a:ext cx="3197008" cy="45259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5598"/>
                <a:gridCol w="570470"/>
                <a:gridCol w="570470"/>
                <a:gridCol w="570470"/>
              </a:tblGrid>
              <a:tr h="1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Район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Итого 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Баргузинский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17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</a:rPr>
                        <a:t>Баунтовский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</a:rPr>
                        <a:t>Бичурский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24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</a:rPr>
                        <a:t>Джидинский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</a:rPr>
                        <a:t>Еравнинский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16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</a:rPr>
                        <a:t>Заиграевский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34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</a:rPr>
                        <a:t>Закаменский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22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Иволгинский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16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</a:rPr>
                        <a:t>Кабанский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34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</a:rPr>
                        <a:t>Кижингинский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Курумканский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17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Кяхтинский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24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Муйский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Мухоршибирский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22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Окинский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Прибайкальский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22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Северобайкальский,     г. Северобайкальск 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58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Селенгинский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43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Тарбагатайский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19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Тункинский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г. Улан-Удэ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131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40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171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Хоринский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6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Итого 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572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91</a:t>
                      </a:r>
                      <a:endParaRPr lang="ru-RU" sz="1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663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78" marR="64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55576" y="418456"/>
            <a:ext cx="756084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Повышение квалификации учителей по курсу ОРКСЭ 2012-2013 гг.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237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84984"/>
            <a:ext cx="8712968" cy="316835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Во исполнение Поручения Президента Российской Федерации </a:t>
            </a:r>
            <a:r>
              <a:rPr lang="ru-RU" sz="2800" dirty="0" smtClean="0">
                <a:latin typeface="+mn-lt"/>
                <a:cs typeface="Times New Roman" pitchFamily="18" charset="0"/>
              </a:rPr>
              <a:t>от 02.08.2009 г. № Пр-2009 и в связи с Планом мероприятий, утвержденным распоряжением Правительства Российской Федерации от 28 января 2012 г. №84-р</a:t>
            </a:r>
            <a:r>
              <a:rPr lang="en-US" sz="2800" dirty="0" smtClean="0">
                <a:latin typeface="+mn-lt"/>
                <a:cs typeface="Times New Roman" pitchFamily="18" charset="0"/>
              </a:rPr>
              <a:t> </a:t>
            </a:r>
            <a:r>
              <a:rPr lang="ru-RU" sz="2800" dirty="0" smtClean="0">
                <a:latin typeface="+mn-lt"/>
                <a:cs typeface="Times New Roman" pitchFamily="18" charset="0"/>
              </a:rPr>
              <a:t>в школах РФ </a:t>
            </a:r>
            <a:r>
              <a:rPr lang="ru-RU" sz="28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вводится комплексный учебный курс ОРКСЭ.</a:t>
            </a:r>
            <a:endParaRPr lang="ru-RU" sz="28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" name="Picture 2" descr="http://img.lenta.ru/articles/2006/06/21/medvedev1/picture.jpg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6632"/>
            <a:ext cx="4019550" cy="301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6184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1786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663300"/>
                </a:solidFill>
              </a:rPr>
              <a:t>Сопровождение </a:t>
            </a:r>
            <a:r>
              <a:rPr lang="ru-RU" sz="2800" b="1" dirty="0" smtClean="0">
                <a:solidFill>
                  <a:srgbClr val="663300"/>
                </a:solidFill>
              </a:rPr>
              <a:t>введения учебного курса «Основы религиозных культур и светской этики»</a:t>
            </a:r>
            <a:br>
              <a:rPr lang="ru-RU" sz="2800" b="1" dirty="0" smtClean="0">
                <a:solidFill>
                  <a:srgbClr val="663300"/>
                </a:solidFill>
              </a:rPr>
            </a:br>
            <a:r>
              <a:rPr lang="ru-RU" sz="2800" b="1" dirty="0">
                <a:solidFill>
                  <a:srgbClr val="663300"/>
                </a:solidFill>
              </a:rPr>
              <a:t/>
            </a:r>
            <a:br>
              <a:rPr lang="ru-RU" sz="2800" b="1" dirty="0">
                <a:solidFill>
                  <a:srgbClr val="663300"/>
                </a:solidFill>
              </a:rPr>
            </a:br>
            <a:r>
              <a:rPr lang="ru-RU" sz="2800" dirty="0" smtClean="0"/>
              <a:t>АОУ </a:t>
            </a:r>
            <a:r>
              <a:rPr lang="ru-RU" sz="2800" dirty="0" smtClean="0"/>
              <a:t>ДПО РБ «</a:t>
            </a:r>
            <a:r>
              <a:rPr lang="ru-RU" sz="2800" dirty="0" smtClean="0"/>
              <a:t>Республиканский институт кадров управления и образования» </a:t>
            </a:r>
            <a:br>
              <a:rPr lang="ru-RU" sz="2800" dirty="0" smtClean="0"/>
            </a:br>
            <a:r>
              <a:rPr lang="ru-RU" sz="2800" dirty="0">
                <a:solidFill>
                  <a:srgbClr val="000000"/>
                </a:solidFill>
              </a:rPr>
              <a:t>кафедра истории, обществознания и права</a:t>
            </a:r>
            <a:br>
              <a:rPr lang="ru-RU" sz="2800" dirty="0">
                <a:solidFill>
                  <a:srgbClr val="000000"/>
                </a:solidFill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1674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178698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Подготовка кадров из числа сотрудников института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-</a:t>
            </a:r>
            <a:r>
              <a:rPr lang="ru-RU" sz="2800" dirty="0"/>
              <a:t> на базе </a:t>
            </a:r>
            <a:r>
              <a:rPr lang="ru-RU" sz="2800" dirty="0" err="1"/>
              <a:t>АПКиППРО</a:t>
            </a:r>
            <a:r>
              <a:rPr lang="ru-RU" sz="2800" dirty="0"/>
              <a:t> </a:t>
            </a:r>
            <a:r>
              <a:rPr lang="ru-RU" sz="2800" dirty="0" err="1"/>
              <a:t>МОиН</a:t>
            </a:r>
            <a:r>
              <a:rPr lang="ru-RU" sz="2800" dirty="0"/>
              <a:t> РФ (</a:t>
            </a:r>
            <a:r>
              <a:rPr lang="ru-RU" sz="2800" dirty="0" err="1"/>
              <a:t>г.Москва</a:t>
            </a:r>
            <a:r>
              <a:rPr lang="ru-RU" sz="2800" dirty="0"/>
              <a:t>) прошли обучение 4 сотрудников института (</a:t>
            </a:r>
            <a:r>
              <a:rPr lang="ru-RU" sz="2800" dirty="0" err="1"/>
              <a:t>тьютеры</a:t>
            </a:r>
            <a:r>
              <a:rPr lang="ru-RU" sz="2800" dirty="0"/>
              <a:t>) - </a:t>
            </a:r>
            <a:r>
              <a:rPr lang="ru-RU" sz="2800" dirty="0" smtClean="0"/>
              <a:t>Д.Ц. </a:t>
            </a:r>
            <a:r>
              <a:rPr lang="ru-RU" sz="2800" dirty="0" err="1"/>
              <a:t>Жапова</a:t>
            </a:r>
            <a:r>
              <a:rPr lang="ru-RU" sz="2800" dirty="0"/>
              <a:t>, </a:t>
            </a:r>
            <a:r>
              <a:rPr lang="ru-RU" sz="2800" dirty="0" smtClean="0"/>
              <a:t>Д.Л. Доржиев</a:t>
            </a:r>
            <a:r>
              <a:rPr lang="ru-RU" sz="2800" dirty="0"/>
              <a:t>, А.А</a:t>
            </a:r>
            <a:r>
              <a:rPr lang="ru-RU" sz="2800" dirty="0" smtClean="0"/>
              <a:t>. </a:t>
            </a:r>
            <a:r>
              <a:rPr lang="ru-RU" sz="2800" dirty="0" err="1" smtClean="0"/>
              <a:t>Данзанова</a:t>
            </a:r>
            <a:r>
              <a:rPr lang="ru-RU" sz="2800" dirty="0"/>
              <a:t>, Е.Г</a:t>
            </a:r>
            <a:r>
              <a:rPr lang="ru-RU" sz="2800" dirty="0" smtClean="0"/>
              <a:t>. Базарова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- на базе Красноярского краевого института повышения квалификации и профессиональной переподготовки работников образования прошел обучение 1 сотрудник института (тренер-преподаватель) - Д.Ц</a:t>
            </a:r>
            <a:r>
              <a:rPr lang="ru-RU" sz="2800" dirty="0" smtClean="0"/>
              <a:t>. </a:t>
            </a:r>
            <a:r>
              <a:rPr lang="ru-RU" sz="2800" dirty="0" err="1" smtClean="0"/>
              <a:t>Жапова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41868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17869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Задача Республиканского института кадров управления и образования -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>
                <a:solidFill>
                  <a:schemeClr val="tx1"/>
                </a:solidFill>
              </a:rPr>
              <a:t>комплексное сопровождение </a:t>
            </a:r>
            <a:r>
              <a:rPr lang="ru-RU" sz="2800" dirty="0" smtClean="0">
                <a:solidFill>
                  <a:schemeClr val="tx1"/>
                </a:solidFill>
              </a:rPr>
              <a:t>образования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учителей по курсу «Основы религиозных культур и светской этики» образовательных учреждений Республики Бурятия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20719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1488" y="1306513"/>
            <a:ext cx="8229600" cy="1549400"/>
          </a:xfrm>
          <a:noFill/>
          <a:ln w="38100">
            <a:solidFill>
              <a:srgbClr val="859C4A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</a:rPr>
              <a:t>Образование </a:t>
            </a:r>
            <a:r>
              <a:rPr lang="ru-RU" sz="4000" dirty="0" smtClean="0">
                <a:solidFill>
                  <a:schemeClr val="tx1"/>
                </a:solidFill>
              </a:rPr>
              <a:t>учителей ОРКСЭ</a:t>
            </a:r>
          </a:p>
        </p:txBody>
      </p:sp>
      <p:pic>
        <p:nvPicPr>
          <p:cNvPr id="13315" name="Объект 3"/>
          <p:cNvPicPr>
            <a:picLocks noGrp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488" y="2855913"/>
            <a:ext cx="8229600" cy="2466975"/>
          </a:xfrm>
          <a:noFill/>
        </p:spPr>
      </p:pic>
    </p:spTree>
    <p:extLst>
      <p:ext uri="{BB962C8B-B14F-4D97-AF65-F5344CB8AC3E}">
        <p14:creationId xmlns:p14="http://schemas.microsoft.com/office/powerpoint/2010/main" val="2434228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178698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Повышение квалификации учителей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-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разработана образовательная программа курсов </a:t>
            </a:r>
            <a:r>
              <a:rPr lang="ru-RU" sz="2800" dirty="0"/>
              <a:t>повышения квалификации «Актуальные вопросы преподавания курса «Основы религиозных культур и светской этики» в образовательных учреждениях Российской Федерации – </a:t>
            </a:r>
            <a:r>
              <a:rPr lang="ru-RU" sz="2800" dirty="0" smtClean="0"/>
              <a:t>72ч.</a:t>
            </a:r>
            <a:br>
              <a:rPr lang="ru-RU" sz="2800" dirty="0" smtClean="0"/>
            </a:br>
            <a:r>
              <a:rPr lang="ru-RU" sz="2800" dirty="0" smtClean="0"/>
              <a:t>   -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на базе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</a:rPr>
              <a:t>РИКУиО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в 2012-2013гг. прошли курсы </a:t>
            </a:r>
            <a:r>
              <a:rPr lang="ru-RU" sz="2800" dirty="0"/>
              <a:t>повышения квалификации «Актуальные вопросы преподавания курса «Основы религиозных культур и светской этики» в образовательных учреждениях Российской Федерации –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663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педагога;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-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совместно с Новосибирским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</a:rPr>
              <a:t>ИПКиППРО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/>
              <a:t>в 2013г. проведены курсы повышения квалификации на 144ч. </a:t>
            </a:r>
            <a:r>
              <a:rPr lang="ru-RU" sz="2800" dirty="0" smtClean="0"/>
              <a:t>-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37 чел.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32959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A28C494-84A8-44BF-B26E-27AAB5C0720D}" type="slidenum">
              <a:rPr lang="ru-RU" sz="2400" b="1">
                <a:solidFill>
                  <a:schemeClr val="tx2"/>
                </a:solidFill>
                <a:latin typeface="Century Gothic" pitchFamily="34" charset="0"/>
              </a:rPr>
              <a:pPr algn="r" eaLnBrk="1" hangingPunct="1"/>
              <a:t>8</a:t>
            </a:fld>
            <a:endParaRPr lang="ru-RU" sz="2400" b="1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</a:rPr>
              <a:t>1.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Обучение </a:t>
            </a:r>
            <a:r>
              <a:rPr lang="ru-RU" sz="4000" dirty="0" err="1" smtClean="0">
                <a:solidFill>
                  <a:schemeClr val="tx1"/>
                </a:solidFill>
              </a:rPr>
              <a:t>тьюторов</a:t>
            </a:r>
            <a:r>
              <a:rPr lang="ru-RU" sz="4000" dirty="0" smtClean="0">
                <a:solidFill>
                  <a:schemeClr val="tx1"/>
                </a:solidFill>
              </a:rPr>
              <a:t> (72 ч.)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88119625"/>
              </p:ext>
            </p:extLst>
          </p:nvPr>
        </p:nvGraphicFramePr>
        <p:xfrm>
          <a:off x="552450" y="1577975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40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2CBF8E8-7F5E-4FE2-A592-E6844C34B4BF}" type="slidenum">
              <a:rPr lang="ru-RU" sz="2400" b="1">
                <a:solidFill>
                  <a:schemeClr val="tx2"/>
                </a:solidFill>
                <a:latin typeface="Century Gothic" pitchFamily="34" charset="0"/>
              </a:rPr>
              <a:pPr algn="r" eaLnBrk="1" hangingPunct="1"/>
              <a:t>9</a:t>
            </a:fld>
            <a:endParaRPr lang="ru-RU" sz="2400" b="1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2. </a:t>
            </a:r>
            <a:r>
              <a:rPr lang="ru-RU" sz="3600" dirty="0" smtClean="0">
                <a:solidFill>
                  <a:schemeClr val="tx1"/>
                </a:solidFill>
              </a:rPr>
              <a:t>Обучение учителей, планирующих ведение ОРКСЭ (72 ч.)</a:t>
            </a:r>
          </a:p>
        </p:txBody>
      </p:sp>
      <p:pic>
        <p:nvPicPr>
          <p:cNvPr id="15364" name="Объект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" y="1916832"/>
            <a:ext cx="8229600" cy="410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Заголовок 3"/>
          <p:cNvSpPr>
            <a:spLocks/>
          </p:cNvSpPr>
          <p:nvPr/>
        </p:nvSpPr>
        <p:spPr bwMode="auto">
          <a:xfrm>
            <a:off x="2239963" y="5148263"/>
            <a:ext cx="4383087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ru-RU" sz="3200" b="1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09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338</Words>
  <Application>Microsoft Office PowerPoint</Application>
  <PresentationFormat>Экран (4:3)</PresentationFormat>
  <Paragraphs>125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Первые итоги введения курса ОРКСЭ в Республике Бурятия </vt:lpstr>
      <vt:lpstr>Во исполнение Поручения Президента Российской Федерации от 02.08.2009 г. № Пр-2009 и в связи с Планом мероприятий, утвержденным распоряжением Правительства Российской Федерации от 28 января 2012 г. №84-р в школах РФ вводится комплексный учебный курс ОРКСЭ.</vt:lpstr>
      <vt:lpstr>Сопровождение введения учебного курса «Основы религиозных культур и светской этики»  АОУ ДПО РБ «Республиканский институт кадров управления и образования»  кафедра истории, обществознания и права </vt:lpstr>
      <vt:lpstr>Подготовка кадров из числа сотрудников института - на базе АПКиППРО МОиН РФ (г.Москва) прошли обучение 4 сотрудников института (тьютеры) - Д.Ц. Жапова, Д.Л. Доржиев, А.А. Данзанова, Е.Г. Базарова - на базе Красноярского краевого института повышения квалификации и профессиональной переподготовки работников образования прошел обучение 1 сотрудник института (тренер-преподаватель) - Д.Ц. Жапова </vt:lpstr>
      <vt:lpstr>Задача Республиканского института кадров управления и образования - комплексное сопровождение образования  учителей по курсу «Основы религиозных культур и светской этики» образовательных учреждений Республики Бурятия</vt:lpstr>
      <vt:lpstr>Образование учителей ОРКСЭ</vt:lpstr>
      <vt:lpstr>Повышение квалификации учителей  - разработана образовательная программа курсов повышения квалификации «Актуальные вопросы преподавания курса «Основы религиозных культур и светской этики» в образовательных учреждениях Российской Федерации – 72ч.    - на базе РИКУиО в 2012-2013гг. прошли курсы повышения квалификации «Актуальные вопросы преподавания курса «Основы религиозных культур и светской этики» в образовательных учреждениях Российской Федерации – 663 педагога;  - совместно с Новосибирским ИПКиППРО в 2013г. проведены курсы повышения квалификации на 144ч. -37 чел.  </vt:lpstr>
      <vt:lpstr>1. Обучение тьюторов (72 ч.)</vt:lpstr>
      <vt:lpstr>2. Обучение учителей, планирующих ведение ОРКСЭ (72 ч.)</vt:lpstr>
      <vt:lpstr>ИНТЕРАКТИВНАЯ ВЫСТАВКА УМК ИЗДАТЕЛЬСТВ</vt:lpstr>
      <vt:lpstr>Открыта страница ОРКСЭ  на сайте АОУ ДПО РБ «РИКУиО», на которой размещены материалы:  нормативно-правовое обеспечение курса ОРКСЭ, информационно-методические материалы для учителей. </vt:lpstr>
      <vt:lpstr>В работе курсов повышения квалификации принимают участие представители религиозных организаций и общин: зам. председателя отдела религиозного образования  Улан-Удэнской и Бурятской  епархии священник Петр Шестаков,  преподаватель буддийской философии Буддийского университета «Даши Чойнхорлин» при Иволгинском дацане Радна Содномов,  Имам – хаттаб мечети мусульманской общины г. Улан-Удэ Айрат Хозрат Гизатулла, председатель Еврейского общинного центра РБ Владимир Петрович Баландин. К обучению на курсах привлечены  ученые БГУ – д.и.н. С.В. Васильева, д.и.н. Е.С. Митыпова, к.и.н. С.З. Ахмадулина, а также учителя-тренеры и тьюторы.  </vt:lpstr>
      <vt:lpstr>Повышение квалификации учителей по курсу ОРКСЭ 2012-2013 гг.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Фдуч</dc:creator>
  <cp:lastModifiedBy>comp32</cp:lastModifiedBy>
  <cp:revision>13</cp:revision>
  <dcterms:created xsi:type="dcterms:W3CDTF">2013-04-06T13:11:07Z</dcterms:created>
  <dcterms:modified xsi:type="dcterms:W3CDTF">2017-06-06T07:22:36Z</dcterms:modified>
</cp:coreProperties>
</file>