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7" r:id="rId3"/>
    <p:sldId id="264" r:id="rId4"/>
    <p:sldId id="265" r:id="rId5"/>
    <p:sldId id="266" r:id="rId6"/>
    <p:sldId id="267" r:id="rId7"/>
    <p:sldId id="268" r:id="rId8"/>
    <p:sldId id="269" r:id="rId9"/>
    <p:sldId id="270" r:id="rId10"/>
    <p:sldId id="271" r:id="rId11"/>
    <p:sldId id="272" r:id="rId12"/>
    <p:sldId id="273" r:id="rId13"/>
    <p:sldId id="274" r:id="rId14"/>
    <p:sldId id="275" r:id="rId15"/>
    <p:sldId id="276" r:id="rId16"/>
    <p:sldId id="277" r:id="rId17"/>
    <p:sldId id="278" r:id="rId18"/>
    <p:sldId id="294" r:id="rId19"/>
    <p:sldId id="279" r:id="rId20"/>
    <p:sldId id="262" r:id="rId21"/>
    <p:sldId id="280" r:id="rId22"/>
    <p:sldId id="281" r:id="rId23"/>
    <p:sldId id="282" r:id="rId24"/>
    <p:sldId id="283" r:id="rId25"/>
    <p:sldId id="284" r:id="rId26"/>
    <p:sldId id="285" r:id="rId27"/>
    <p:sldId id="286" r:id="rId28"/>
    <p:sldId id="287" r:id="rId29"/>
    <p:sldId id="288" r:id="rId30"/>
    <p:sldId id="289" r:id="rId31"/>
    <p:sldId id="290" r:id="rId32"/>
    <p:sldId id="291" r:id="rId33"/>
    <p:sldId id="292" r:id="rId34"/>
    <p:sldId id="293" r:id="rId35"/>
    <p:sldId id="261" r:id="rId36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713">
          <p15:clr>
            <a:srgbClr val="A4A3A4"/>
          </p15:clr>
        </p15:guide>
        <p15:guide id="2" orient="horz" pos="2709">
          <p15:clr>
            <a:srgbClr val="A4A3A4"/>
          </p15:clr>
        </p15:guide>
        <p15:guide id="3" pos="10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FC120"/>
    <a:srgbClr val="1216BE"/>
    <a:srgbClr val="00325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107" d="100"/>
          <a:sy n="107" d="100"/>
        </p:scale>
        <p:origin x="-84" y="-570"/>
      </p:cViewPr>
      <p:guideLst>
        <p:guide orient="horz" pos="713"/>
        <p:guide orient="horz" pos="2709"/>
        <p:guide pos="10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201CB-1713-48AD-91C2-871F6C7C168E}" type="datetimeFigureOut">
              <a:rPr lang="ru-RU" smtClean="0"/>
              <a:t>23.05.2023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7F397-F16B-4863-97CD-7A27DAD628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33952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201CB-1713-48AD-91C2-871F6C7C168E}" type="datetimeFigureOut">
              <a:rPr lang="ru-RU" smtClean="0"/>
              <a:t>23.05.2023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7F397-F16B-4863-97CD-7A27DAD628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69861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201CB-1713-48AD-91C2-871F6C7C168E}" type="datetimeFigureOut">
              <a:rPr lang="ru-RU" smtClean="0"/>
              <a:t>23.05.2023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7F397-F16B-4863-97CD-7A27DAD628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05488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201CB-1713-48AD-91C2-871F6C7C168E}" type="datetimeFigureOut">
              <a:rPr lang="ru-RU" smtClean="0"/>
              <a:t>23.05.2023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7F397-F16B-4863-97CD-7A27DAD628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39479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201CB-1713-48AD-91C2-871F6C7C168E}" type="datetimeFigureOut">
              <a:rPr lang="ru-RU" smtClean="0"/>
              <a:t>23.05.2023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7F397-F16B-4863-97CD-7A27DAD628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01507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201CB-1713-48AD-91C2-871F6C7C168E}" type="datetimeFigureOut">
              <a:rPr lang="ru-RU" smtClean="0"/>
              <a:t>23.05.2023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7F397-F16B-4863-97CD-7A27DAD628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92866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201CB-1713-48AD-91C2-871F6C7C168E}" type="datetimeFigureOut">
              <a:rPr lang="ru-RU" smtClean="0"/>
              <a:t>23.05.2023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7F397-F16B-4863-97CD-7A27DAD628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02300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201CB-1713-48AD-91C2-871F6C7C168E}" type="datetimeFigureOut">
              <a:rPr lang="ru-RU" smtClean="0"/>
              <a:t>23.05.2023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7F397-F16B-4863-97CD-7A27DAD628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84479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201CB-1713-48AD-91C2-871F6C7C168E}" type="datetimeFigureOut">
              <a:rPr lang="ru-RU" smtClean="0"/>
              <a:t>23.05.2023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7F397-F16B-4863-97CD-7A27DAD628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05814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201CB-1713-48AD-91C2-871F6C7C168E}" type="datetimeFigureOut">
              <a:rPr lang="ru-RU" smtClean="0"/>
              <a:t>23.05.2023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7F397-F16B-4863-97CD-7A27DAD628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85705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201CB-1713-48AD-91C2-871F6C7C168E}" type="datetimeFigureOut">
              <a:rPr lang="ru-RU" smtClean="0"/>
              <a:t>23.05.2023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7F397-F16B-4863-97CD-7A27DAD628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90479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60000"/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F201CB-1713-48AD-91C2-871F6C7C168E}" type="datetimeFigureOut">
              <a:rPr lang="ru-RU" smtClean="0"/>
              <a:t>23.05.2023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97F397-F16B-4863-97CD-7A27DAD628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95175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7.xml"/><Relationship Id="rId13" Type="http://schemas.openxmlformats.org/officeDocument/2006/relationships/slide" Target="slide12.xml"/><Relationship Id="rId18" Type="http://schemas.openxmlformats.org/officeDocument/2006/relationships/slide" Target="slide17.xml"/><Relationship Id="rId26" Type="http://schemas.openxmlformats.org/officeDocument/2006/relationships/slide" Target="slide25.xml"/><Relationship Id="rId3" Type="http://schemas.openxmlformats.org/officeDocument/2006/relationships/slide" Target="slide2.xml"/><Relationship Id="rId21" Type="http://schemas.openxmlformats.org/officeDocument/2006/relationships/slide" Target="slide20.xml"/><Relationship Id="rId34" Type="http://schemas.openxmlformats.org/officeDocument/2006/relationships/slide" Target="slide33.xml"/><Relationship Id="rId7" Type="http://schemas.openxmlformats.org/officeDocument/2006/relationships/slide" Target="slide6.xml"/><Relationship Id="rId12" Type="http://schemas.openxmlformats.org/officeDocument/2006/relationships/slide" Target="slide11.xml"/><Relationship Id="rId17" Type="http://schemas.openxmlformats.org/officeDocument/2006/relationships/slide" Target="slide16.xml"/><Relationship Id="rId25" Type="http://schemas.openxmlformats.org/officeDocument/2006/relationships/slide" Target="slide24.xml"/><Relationship Id="rId33" Type="http://schemas.openxmlformats.org/officeDocument/2006/relationships/slide" Target="slide32.xml"/><Relationship Id="rId2" Type="http://schemas.openxmlformats.org/officeDocument/2006/relationships/image" Target="../media/image2.jpg"/><Relationship Id="rId16" Type="http://schemas.openxmlformats.org/officeDocument/2006/relationships/slide" Target="slide15.xml"/><Relationship Id="rId20" Type="http://schemas.openxmlformats.org/officeDocument/2006/relationships/slide" Target="slide19.xml"/><Relationship Id="rId29" Type="http://schemas.openxmlformats.org/officeDocument/2006/relationships/slide" Target="slide28.xml"/><Relationship Id="rId1" Type="http://schemas.openxmlformats.org/officeDocument/2006/relationships/slideLayout" Target="../slideLayouts/slideLayout7.xml"/><Relationship Id="rId6" Type="http://schemas.openxmlformats.org/officeDocument/2006/relationships/slide" Target="slide5.xml"/><Relationship Id="rId11" Type="http://schemas.openxmlformats.org/officeDocument/2006/relationships/slide" Target="slide10.xml"/><Relationship Id="rId24" Type="http://schemas.openxmlformats.org/officeDocument/2006/relationships/slide" Target="slide23.xml"/><Relationship Id="rId32" Type="http://schemas.openxmlformats.org/officeDocument/2006/relationships/slide" Target="slide31.xml"/><Relationship Id="rId5" Type="http://schemas.openxmlformats.org/officeDocument/2006/relationships/slide" Target="slide4.xml"/><Relationship Id="rId15" Type="http://schemas.openxmlformats.org/officeDocument/2006/relationships/slide" Target="slide14.xml"/><Relationship Id="rId23" Type="http://schemas.openxmlformats.org/officeDocument/2006/relationships/slide" Target="slide22.xml"/><Relationship Id="rId28" Type="http://schemas.openxmlformats.org/officeDocument/2006/relationships/slide" Target="slide27.xml"/><Relationship Id="rId36" Type="http://schemas.openxmlformats.org/officeDocument/2006/relationships/image" Target="../media/image3.jpeg"/><Relationship Id="rId10" Type="http://schemas.openxmlformats.org/officeDocument/2006/relationships/slide" Target="slide9.xml"/><Relationship Id="rId19" Type="http://schemas.openxmlformats.org/officeDocument/2006/relationships/slide" Target="slide18.xml"/><Relationship Id="rId31" Type="http://schemas.openxmlformats.org/officeDocument/2006/relationships/slide" Target="slide30.xml"/><Relationship Id="rId4" Type="http://schemas.openxmlformats.org/officeDocument/2006/relationships/slide" Target="slide3.xml"/><Relationship Id="rId9" Type="http://schemas.openxmlformats.org/officeDocument/2006/relationships/slide" Target="slide8.xml"/><Relationship Id="rId14" Type="http://schemas.openxmlformats.org/officeDocument/2006/relationships/slide" Target="slide13.xml"/><Relationship Id="rId22" Type="http://schemas.openxmlformats.org/officeDocument/2006/relationships/slide" Target="slide21.xml"/><Relationship Id="rId27" Type="http://schemas.openxmlformats.org/officeDocument/2006/relationships/slide" Target="slide26.xml"/><Relationship Id="rId30" Type="http://schemas.openxmlformats.org/officeDocument/2006/relationships/slide" Target="slide29.xml"/><Relationship Id="rId35" Type="http://schemas.openxmlformats.org/officeDocument/2006/relationships/slide" Target="slide3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xtBox 29"/>
          <p:cNvSpPr txBox="1"/>
          <p:nvPr/>
        </p:nvSpPr>
        <p:spPr>
          <a:xfrm>
            <a:off x="1000316" y="0"/>
            <a:ext cx="72007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>
                <a:solidFill>
                  <a:schemeClr val="bg1"/>
                </a:solidFill>
                <a:latin typeface="Roboto Black" pitchFamily="2" charset="0"/>
                <a:ea typeface="Roboto Black" pitchFamily="2" charset="0"/>
                <a:cs typeface="Roboto Black" pitchFamily="2" charset="0"/>
              </a:rPr>
              <a:t>Азбука о важном (выбрать букву)</a:t>
            </a:r>
          </a:p>
        </p:txBody>
      </p:sp>
      <p:sp>
        <p:nvSpPr>
          <p:cNvPr id="3" name="Прямоугольник 2">
            <a:hlinkClick r:id="rId3" action="ppaction://hlinksldjump"/>
          </p:cNvPr>
          <p:cNvSpPr/>
          <p:nvPr/>
        </p:nvSpPr>
        <p:spPr>
          <a:xfrm>
            <a:off x="288961" y="699542"/>
            <a:ext cx="804917" cy="1015663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</a:schemeClr>
              </a:gs>
              <a:gs pos="56000">
                <a:schemeClr val="accent1">
                  <a:tint val="44500"/>
                  <a:satMod val="160000"/>
                </a:schemeClr>
              </a:gs>
              <a:gs pos="96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 w="127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l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lIns="91440" tIns="45720" rIns="91440" bIns="45720">
            <a:spAutoFit/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6000" b="1" dirty="0">
                <a:ln w="11430">
                  <a:noFill/>
                </a:ln>
                <a:solidFill>
                  <a:srgbClr val="C00000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А</a:t>
            </a:r>
            <a:endParaRPr lang="ru-RU" sz="6000" b="1" dirty="0">
              <a:ln w="11430">
                <a:noFill/>
              </a:ln>
              <a:solidFill>
                <a:srgbClr val="C00000"/>
              </a:solidFill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1" name="Прямоугольник 30">
            <a:hlinkClick r:id="rId4" action="ppaction://hlinksldjump"/>
          </p:cNvPr>
          <p:cNvSpPr/>
          <p:nvPr/>
        </p:nvSpPr>
        <p:spPr>
          <a:xfrm>
            <a:off x="1151312" y="699542"/>
            <a:ext cx="804917" cy="1015663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</a:schemeClr>
              </a:gs>
              <a:gs pos="56000">
                <a:schemeClr val="accent1">
                  <a:tint val="44500"/>
                  <a:satMod val="160000"/>
                </a:schemeClr>
              </a:gs>
              <a:gs pos="96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 w="127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l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lIns="91440" tIns="45720" rIns="91440" bIns="45720">
            <a:spAutoFit/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6000" b="1" dirty="0">
                <a:ln w="11430">
                  <a:noFill/>
                </a:ln>
                <a:solidFill>
                  <a:srgbClr val="C00000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Б</a:t>
            </a:r>
            <a:endParaRPr lang="ru-RU" sz="6000" b="1" dirty="0">
              <a:ln w="11430">
                <a:noFill/>
              </a:ln>
              <a:solidFill>
                <a:srgbClr val="C00000"/>
              </a:solidFill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2" name="Прямоугольник 31">
            <a:hlinkClick r:id="rId5" action="ppaction://hlinksldjump"/>
          </p:cNvPr>
          <p:cNvSpPr/>
          <p:nvPr/>
        </p:nvSpPr>
        <p:spPr>
          <a:xfrm>
            <a:off x="2013663" y="699542"/>
            <a:ext cx="804917" cy="1015663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</a:schemeClr>
              </a:gs>
              <a:gs pos="56000">
                <a:schemeClr val="accent1">
                  <a:tint val="44500"/>
                  <a:satMod val="160000"/>
                </a:schemeClr>
              </a:gs>
              <a:gs pos="96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 w="127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l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lIns="91440" tIns="45720" rIns="91440" bIns="45720">
            <a:spAutoFit/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6000" b="1" dirty="0">
                <a:ln w="11430">
                  <a:noFill/>
                </a:ln>
                <a:solidFill>
                  <a:srgbClr val="C00000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В</a:t>
            </a:r>
            <a:endParaRPr lang="ru-RU" sz="6000" b="1" dirty="0">
              <a:ln w="11430">
                <a:noFill/>
              </a:ln>
              <a:solidFill>
                <a:srgbClr val="C00000"/>
              </a:solidFill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3" name="Прямоугольник 32">
            <a:hlinkClick r:id="rId6" action="ppaction://hlinksldjump"/>
          </p:cNvPr>
          <p:cNvSpPr/>
          <p:nvPr/>
        </p:nvSpPr>
        <p:spPr>
          <a:xfrm>
            <a:off x="2876014" y="699542"/>
            <a:ext cx="804917" cy="1015663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</a:schemeClr>
              </a:gs>
              <a:gs pos="56000">
                <a:schemeClr val="accent1">
                  <a:tint val="44500"/>
                  <a:satMod val="160000"/>
                </a:schemeClr>
              </a:gs>
              <a:gs pos="96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 w="127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l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lIns="91440" tIns="45720" rIns="91440" bIns="45720">
            <a:spAutoFit/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6000" b="1" dirty="0">
                <a:ln w="11430">
                  <a:noFill/>
                </a:ln>
                <a:solidFill>
                  <a:srgbClr val="C00000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Г</a:t>
            </a:r>
            <a:endParaRPr lang="ru-RU" sz="6000" b="1" dirty="0">
              <a:ln w="11430">
                <a:noFill/>
              </a:ln>
              <a:solidFill>
                <a:srgbClr val="C00000"/>
              </a:solidFill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4" name="Прямоугольник 33">
            <a:hlinkClick r:id="rId7" action="ppaction://hlinksldjump"/>
          </p:cNvPr>
          <p:cNvSpPr/>
          <p:nvPr/>
        </p:nvSpPr>
        <p:spPr>
          <a:xfrm>
            <a:off x="3738365" y="699542"/>
            <a:ext cx="804917" cy="1015663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</a:schemeClr>
              </a:gs>
              <a:gs pos="56000">
                <a:schemeClr val="accent1">
                  <a:tint val="44500"/>
                  <a:satMod val="160000"/>
                </a:schemeClr>
              </a:gs>
              <a:gs pos="96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 w="127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l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lIns="91440" tIns="45720" rIns="91440" bIns="45720">
            <a:spAutoFit/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6000" b="1" dirty="0">
                <a:ln w="11430">
                  <a:noFill/>
                </a:ln>
                <a:solidFill>
                  <a:srgbClr val="C00000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Д</a:t>
            </a:r>
            <a:endParaRPr lang="ru-RU" sz="6000" b="1" dirty="0">
              <a:ln w="11430">
                <a:noFill/>
              </a:ln>
              <a:solidFill>
                <a:srgbClr val="C00000"/>
              </a:solidFill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5" name="Прямоугольник 34">
            <a:hlinkClick r:id="rId8" action="ppaction://hlinksldjump"/>
          </p:cNvPr>
          <p:cNvSpPr/>
          <p:nvPr/>
        </p:nvSpPr>
        <p:spPr>
          <a:xfrm>
            <a:off x="4600716" y="699542"/>
            <a:ext cx="804917" cy="1015663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</a:schemeClr>
              </a:gs>
              <a:gs pos="56000">
                <a:schemeClr val="accent1">
                  <a:tint val="44500"/>
                  <a:satMod val="160000"/>
                </a:schemeClr>
              </a:gs>
              <a:gs pos="96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 w="127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l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lIns="91440" tIns="45720" rIns="91440" bIns="45720">
            <a:spAutoFit/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6000" b="1" dirty="0">
                <a:ln w="11430">
                  <a:noFill/>
                </a:ln>
                <a:solidFill>
                  <a:srgbClr val="C00000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Е</a:t>
            </a:r>
            <a:endParaRPr lang="ru-RU" sz="6000" b="1" dirty="0">
              <a:ln w="11430">
                <a:noFill/>
              </a:ln>
              <a:solidFill>
                <a:srgbClr val="C00000"/>
              </a:solidFill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6" name="Прямоугольник 35">
            <a:hlinkClick r:id="rId9" action="ppaction://hlinksldjump"/>
          </p:cNvPr>
          <p:cNvSpPr/>
          <p:nvPr/>
        </p:nvSpPr>
        <p:spPr>
          <a:xfrm>
            <a:off x="5463067" y="699542"/>
            <a:ext cx="804917" cy="1015663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</a:schemeClr>
              </a:gs>
              <a:gs pos="56000">
                <a:schemeClr val="accent1">
                  <a:tint val="44500"/>
                  <a:satMod val="160000"/>
                </a:schemeClr>
              </a:gs>
              <a:gs pos="96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 w="127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l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lIns="91440" tIns="45720" rIns="91440" bIns="45720">
            <a:spAutoFit/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6000" b="1" dirty="0">
                <a:ln w="11430">
                  <a:noFill/>
                </a:ln>
                <a:solidFill>
                  <a:srgbClr val="C00000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Ё</a:t>
            </a:r>
            <a:endParaRPr lang="ru-RU" sz="6000" b="1" dirty="0">
              <a:ln w="11430">
                <a:noFill/>
              </a:ln>
              <a:solidFill>
                <a:srgbClr val="C00000"/>
              </a:solidFill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7" name="Прямоугольник 36">
            <a:hlinkClick r:id="rId10" action="ppaction://hlinksldjump"/>
          </p:cNvPr>
          <p:cNvSpPr/>
          <p:nvPr/>
        </p:nvSpPr>
        <p:spPr>
          <a:xfrm>
            <a:off x="6325418" y="699542"/>
            <a:ext cx="804917" cy="1015663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</a:schemeClr>
              </a:gs>
              <a:gs pos="56000">
                <a:schemeClr val="accent1">
                  <a:tint val="44500"/>
                  <a:satMod val="160000"/>
                </a:schemeClr>
              </a:gs>
              <a:gs pos="96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 w="127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l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lIns="91440" tIns="45720" rIns="91440" bIns="45720">
            <a:spAutoFit/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6000" b="1" dirty="0">
                <a:ln w="11430">
                  <a:noFill/>
                </a:ln>
                <a:solidFill>
                  <a:srgbClr val="C00000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Ж</a:t>
            </a:r>
            <a:endParaRPr lang="ru-RU" sz="6000" b="1" dirty="0">
              <a:ln w="11430">
                <a:noFill/>
              </a:ln>
              <a:solidFill>
                <a:srgbClr val="C00000"/>
              </a:solidFill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8" name="Прямоугольник 37">
            <a:hlinkClick r:id="rId11" action="ppaction://hlinksldjump"/>
          </p:cNvPr>
          <p:cNvSpPr/>
          <p:nvPr/>
        </p:nvSpPr>
        <p:spPr>
          <a:xfrm>
            <a:off x="7187769" y="699542"/>
            <a:ext cx="804917" cy="1015663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</a:schemeClr>
              </a:gs>
              <a:gs pos="56000">
                <a:schemeClr val="accent1">
                  <a:tint val="44500"/>
                  <a:satMod val="160000"/>
                </a:schemeClr>
              </a:gs>
              <a:gs pos="96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 w="127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l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lIns="91440" tIns="45720" rIns="91440" bIns="45720">
            <a:spAutoFit/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6000" b="1" dirty="0">
                <a:ln w="11430">
                  <a:noFill/>
                </a:ln>
                <a:solidFill>
                  <a:srgbClr val="C00000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З</a:t>
            </a:r>
            <a:endParaRPr lang="ru-RU" sz="6000" b="1" dirty="0">
              <a:ln w="11430">
                <a:noFill/>
              </a:ln>
              <a:solidFill>
                <a:srgbClr val="C00000"/>
              </a:solidFill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9" name="Прямоугольник 38">
            <a:hlinkClick r:id="rId12" action="ppaction://hlinksldjump"/>
          </p:cNvPr>
          <p:cNvSpPr/>
          <p:nvPr/>
        </p:nvSpPr>
        <p:spPr>
          <a:xfrm>
            <a:off x="8050120" y="699542"/>
            <a:ext cx="804917" cy="1015663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</a:schemeClr>
              </a:gs>
              <a:gs pos="56000">
                <a:schemeClr val="accent1">
                  <a:tint val="44500"/>
                  <a:satMod val="160000"/>
                </a:schemeClr>
              </a:gs>
              <a:gs pos="96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 w="127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l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lIns="91440" tIns="45720" rIns="91440" bIns="45720">
            <a:spAutoFit/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6000" b="1" dirty="0">
                <a:ln w="11430">
                  <a:noFill/>
                </a:ln>
                <a:solidFill>
                  <a:srgbClr val="C00000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И</a:t>
            </a:r>
            <a:endParaRPr lang="ru-RU" sz="6000" b="1" dirty="0">
              <a:ln w="11430">
                <a:noFill/>
              </a:ln>
              <a:solidFill>
                <a:srgbClr val="C00000"/>
              </a:solidFill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41" name="Прямоугольник 40">
            <a:hlinkClick r:id="rId13" action="ppaction://hlinksldjump"/>
          </p:cNvPr>
          <p:cNvSpPr/>
          <p:nvPr/>
        </p:nvSpPr>
        <p:spPr>
          <a:xfrm>
            <a:off x="288961" y="1743318"/>
            <a:ext cx="804917" cy="1015663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</a:schemeClr>
              </a:gs>
              <a:gs pos="56000">
                <a:schemeClr val="accent1">
                  <a:tint val="44500"/>
                  <a:satMod val="160000"/>
                </a:schemeClr>
              </a:gs>
              <a:gs pos="96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 w="127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l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lIns="91440" tIns="45720" rIns="91440" bIns="45720">
            <a:spAutoFit/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6000" b="1" dirty="0">
                <a:ln w="11430">
                  <a:noFill/>
                </a:ln>
                <a:solidFill>
                  <a:srgbClr val="C00000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Й</a:t>
            </a:r>
            <a:endParaRPr lang="ru-RU" sz="6000" b="1" dirty="0">
              <a:ln w="11430">
                <a:noFill/>
              </a:ln>
              <a:solidFill>
                <a:srgbClr val="C00000"/>
              </a:solidFill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42" name="Прямоугольник 41">
            <a:hlinkClick r:id="rId14" action="ppaction://hlinksldjump"/>
          </p:cNvPr>
          <p:cNvSpPr/>
          <p:nvPr/>
        </p:nvSpPr>
        <p:spPr>
          <a:xfrm>
            <a:off x="1151312" y="1743318"/>
            <a:ext cx="804917" cy="1015663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</a:schemeClr>
              </a:gs>
              <a:gs pos="56000">
                <a:schemeClr val="accent1">
                  <a:tint val="44500"/>
                  <a:satMod val="160000"/>
                </a:schemeClr>
              </a:gs>
              <a:gs pos="96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 w="127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l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lIns="91440" tIns="45720" rIns="91440" bIns="45720">
            <a:spAutoFit/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6000" b="1" dirty="0">
                <a:ln w="11430">
                  <a:noFill/>
                </a:ln>
                <a:solidFill>
                  <a:srgbClr val="C00000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К</a:t>
            </a:r>
            <a:endParaRPr lang="ru-RU" sz="6000" b="1" dirty="0">
              <a:ln w="11430">
                <a:noFill/>
              </a:ln>
              <a:solidFill>
                <a:srgbClr val="C00000"/>
              </a:solidFill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43" name="Прямоугольник 42">
            <a:hlinkClick r:id="rId15" action="ppaction://hlinksldjump"/>
          </p:cNvPr>
          <p:cNvSpPr/>
          <p:nvPr/>
        </p:nvSpPr>
        <p:spPr>
          <a:xfrm>
            <a:off x="2013663" y="1743318"/>
            <a:ext cx="804917" cy="1015663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</a:schemeClr>
              </a:gs>
              <a:gs pos="56000">
                <a:schemeClr val="accent1">
                  <a:tint val="44500"/>
                  <a:satMod val="160000"/>
                </a:schemeClr>
              </a:gs>
              <a:gs pos="96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 w="127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l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lIns="91440" tIns="45720" rIns="91440" bIns="45720">
            <a:spAutoFit/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6000" b="1" dirty="0">
                <a:ln w="11430">
                  <a:noFill/>
                </a:ln>
                <a:solidFill>
                  <a:srgbClr val="C00000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Л</a:t>
            </a:r>
            <a:endParaRPr lang="ru-RU" sz="6000" b="1" dirty="0">
              <a:ln w="11430">
                <a:noFill/>
              </a:ln>
              <a:solidFill>
                <a:srgbClr val="C00000"/>
              </a:solidFill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44" name="Прямоугольник 43">
            <a:hlinkClick r:id="rId16" action="ppaction://hlinksldjump"/>
          </p:cNvPr>
          <p:cNvSpPr/>
          <p:nvPr/>
        </p:nvSpPr>
        <p:spPr>
          <a:xfrm>
            <a:off x="2876014" y="1743318"/>
            <a:ext cx="804917" cy="1015663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</a:schemeClr>
              </a:gs>
              <a:gs pos="56000">
                <a:schemeClr val="accent1">
                  <a:tint val="44500"/>
                  <a:satMod val="160000"/>
                </a:schemeClr>
              </a:gs>
              <a:gs pos="96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 w="127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l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lIns="91440" tIns="45720" rIns="91440" bIns="45720">
            <a:spAutoFit/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6000" b="1" dirty="0">
                <a:ln w="11430">
                  <a:noFill/>
                </a:ln>
                <a:solidFill>
                  <a:srgbClr val="C00000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М</a:t>
            </a:r>
            <a:endParaRPr lang="ru-RU" sz="6000" b="1" dirty="0">
              <a:ln w="11430">
                <a:noFill/>
              </a:ln>
              <a:solidFill>
                <a:srgbClr val="C00000"/>
              </a:solidFill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45" name="Прямоугольник 44">
            <a:hlinkClick r:id="rId17" action="ppaction://hlinksldjump"/>
          </p:cNvPr>
          <p:cNvSpPr/>
          <p:nvPr/>
        </p:nvSpPr>
        <p:spPr>
          <a:xfrm>
            <a:off x="3738365" y="1743318"/>
            <a:ext cx="804917" cy="1015663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</a:schemeClr>
              </a:gs>
              <a:gs pos="56000">
                <a:schemeClr val="accent1">
                  <a:tint val="44500"/>
                  <a:satMod val="160000"/>
                </a:schemeClr>
              </a:gs>
              <a:gs pos="96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 w="127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l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lIns="91440" tIns="45720" rIns="91440" bIns="45720">
            <a:spAutoFit/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6000" b="1" dirty="0">
                <a:ln w="11430">
                  <a:noFill/>
                </a:ln>
                <a:solidFill>
                  <a:srgbClr val="C00000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Н</a:t>
            </a:r>
            <a:endParaRPr lang="ru-RU" sz="6000" b="1" dirty="0">
              <a:ln w="11430">
                <a:noFill/>
              </a:ln>
              <a:solidFill>
                <a:srgbClr val="C00000"/>
              </a:solidFill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46" name="Прямоугольник 45">
            <a:hlinkClick r:id="rId18" action="ppaction://hlinksldjump"/>
          </p:cNvPr>
          <p:cNvSpPr/>
          <p:nvPr/>
        </p:nvSpPr>
        <p:spPr>
          <a:xfrm>
            <a:off x="4600716" y="1743318"/>
            <a:ext cx="804917" cy="1015663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</a:schemeClr>
              </a:gs>
              <a:gs pos="56000">
                <a:schemeClr val="accent1">
                  <a:tint val="44500"/>
                  <a:satMod val="160000"/>
                </a:schemeClr>
              </a:gs>
              <a:gs pos="96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 w="127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l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lIns="91440" tIns="45720" rIns="91440" bIns="45720">
            <a:spAutoFit/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6000" b="1" dirty="0">
                <a:ln w="11430">
                  <a:noFill/>
                </a:ln>
                <a:solidFill>
                  <a:srgbClr val="C00000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О</a:t>
            </a:r>
            <a:endParaRPr lang="ru-RU" sz="6000" b="1" dirty="0">
              <a:ln w="11430">
                <a:noFill/>
              </a:ln>
              <a:solidFill>
                <a:srgbClr val="C00000"/>
              </a:solidFill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47" name="Прямоугольник 46">
            <a:hlinkClick r:id="rId19" action="ppaction://hlinksldjump"/>
          </p:cNvPr>
          <p:cNvSpPr/>
          <p:nvPr/>
        </p:nvSpPr>
        <p:spPr>
          <a:xfrm>
            <a:off x="5463067" y="1743318"/>
            <a:ext cx="804917" cy="1015663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</a:schemeClr>
              </a:gs>
              <a:gs pos="56000">
                <a:schemeClr val="accent1">
                  <a:tint val="44500"/>
                  <a:satMod val="160000"/>
                </a:schemeClr>
              </a:gs>
              <a:gs pos="96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 w="127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l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lIns="91440" tIns="45720" rIns="91440" bIns="45720">
            <a:spAutoFit/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6000" b="1" dirty="0">
                <a:ln w="11430">
                  <a:noFill/>
                </a:ln>
                <a:solidFill>
                  <a:srgbClr val="C00000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П</a:t>
            </a:r>
            <a:endParaRPr lang="ru-RU" sz="6000" b="1" dirty="0">
              <a:ln w="11430">
                <a:noFill/>
              </a:ln>
              <a:solidFill>
                <a:srgbClr val="C00000"/>
              </a:solidFill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48" name="Прямоугольник 47">
            <a:hlinkClick r:id="rId20" action="ppaction://hlinksldjump"/>
          </p:cNvPr>
          <p:cNvSpPr/>
          <p:nvPr/>
        </p:nvSpPr>
        <p:spPr>
          <a:xfrm>
            <a:off x="6325418" y="1743318"/>
            <a:ext cx="804917" cy="1015663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</a:schemeClr>
              </a:gs>
              <a:gs pos="56000">
                <a:schemeClr val="accent1">
                  <a:tint val="44500"/>
                  <a:satMod val="160000"/>
                </a:schemeClr>
              </a:gs>
              <a:gs pos="96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 w="127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l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lIns="91440" tIns="45720" rIns="91440" bIns="45720">
            <a:spAutoFit/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6000" b="1" dirty="0">
                <a:ln w="11430">
                  <a:noFill/>
                </a:ln>
                <a:solidFill>
                  <a:srgbClr val="C00000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Р</a:t>
            </a:r>
            <a:endParaRPr lang="ru-RU" sz="6000" b="1" dirty="0">
              <a:ln w="11430">
                <a:noFill/>
              </a:ln>
              <a:solidFill>
                <a:srgbClr val="C00000"/>
              </a:solidFill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49" name="Прямоугольник 48">
            <a:hlinkClick r:id="rId21" action="ppaction://hlinksldjump"/>
          </p:cNvPr>
          <p:cNvSpPr/>
          <p:nvPr/>
        </p:nvSpPr>
        <p:spPr>
          <a:xfrm>
            <a:off x="7187769" y="1743318"/>
            <a:ext cx="804917" cy="1015663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</a:schemeClr>
              </a:gs>
              <a:gs pos="56000">
                <a:schemeClr val="accent1">
                  <a:tint val="44500"/>
                  <a:satMod val="160000"/>
                </a:schemeClr>
              </a:gs>
              <a:gs pos="96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 w="127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l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lIns="91440" tIns="45720" rIns="91440" bIns="45720">
            <a:spAutoFit/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6000" b="1" dirty="0">
                <a:ln w="11430">
                  <a:noFill/>
                </a:ln>
                <a:solidFill>
                  <a:srgbClr val="C00000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С</a:t>
            </a:r>
            <a:endParaRPr lang="ru-RU" sz="6000" b="1" dirty="0">
              <a:ln w="11430">
                <a:noFill/>
              </a:ln>
              <a:solidFill>
                <a:srgbClr val="C00000"/>
              </a:solidFill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50" name="Прямоугольник 49">
            <a:hlinkClick r:id="rId22" action="ppaction://hlinksldjump"/>
          </p:cNvPr>
          <p:cNvSpPr/>
          <p:nvPr/>
        </p:nvSpPr>
        <p:spPr>
          <a:xfrm>
            <a:off x="8050120" y="1743318"/>
            <a:ext cx="804917" cy="1015663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</a:schemeClr>
              </a:gs>
              <a:gs pos="56000">
                <a:schemeClr val="accent1">
                  <a:tint val="44500"/>
                  <a:satMod val="160000"/>
                </a:schemeClr>
              </a:gs>
              <a:gs pos="96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 w="127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l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lIns="91440" tIns="45720" rIns="91440" bIns="45720">
            <a:spAutoFit/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6000" b="1" dirty="0">
                <a:ln w="11430">
                  <a:noFill/>
                </a:ln>
                <a:solidFill>
                  <a:srgbClr val="C00000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Т</a:t>
            </a:r>
            <a:endParaRPr lang="ru-RU" sz="6000" b="1" dirty="0">
              <a:ln w="11430">
                <a:noFill/>
              </a:ln>
              <a:solidFill>
                <a:srgbClr val="C00000"/>
              </a:solidFill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52" name="Прямоугольник 51">
            <a:hlinkClick r:id="rId23" action="ppaction://hlinksldjump"/>
          </p:cNvPr>
          <p:cNvSpPr/>
          <p:nvPr/>
        </p:nvSpPr>
        <p:spPr>
          <a:xfrm>
            <a:off x="288961" y="2787094"/>
            <a:ext cx="804917" cy="1015663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</a:schemeClr>
              </a:gs>
              <a:gs pos="56000">
                <a:schemeClr val="accent1">
                  <a:tint val="44500"/>
                  <a:satMod val="160000"/>
                </a:schemeClr>
              </a:gs>
              <a:gs pos="96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 w="127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l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lIns="91440" tIns="45720" rIns="91440" bIns="45720">
            <a:spAutoFit/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6000" b="1" dirty="0">
                <a:ln w="11430">
                  <a:noFill/>
                </a:ln>
                <a:solidFill>
                  <a:srgbClr val="C00000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У</a:t>
            </a:r>
            <a:endParaRPr lang="ru-RU" sz="6000" b="1" dirty="0">
              <a:ln w="11430">
                <a:noFill/>
              </a:ln>
              <a:solidFill>
                <a:srgbClr val="C00000"/>
              </a:solidFill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53" name="Прямоугольник 52">
            <a:hlinkClick r:id="rId24" action="ppaction://hlinksldjump"/>
          </p:cNvPr>
          <p:cNvSpPr/>
          <p:nvPr/>
        </p:nvSpPr>
        <p:spPr>
          <a:xfrm>
            <a:off x="1151312" y="2787094"/>
            <a:ext cx="804917" cy="1015663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</a:schemeClr>
              </a:gs>
              <a:gs pos="56000">
                <a:schemeClr val="accent1">
                  <a:tint val="44500"/>
                  <a:satMod val="160000"/>
                </a:schemeClr>
              </a:gs>
              <a:gs pos="96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 w="127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l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lIns="91440" tIns="45720" rIns="91440" bIns="45720">
            <a:spAutoFit/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6000" b="1" dirty="0">
                <a:ln w="11430">
                  <a:noFill/>
                </a:ln>
                <a:solidFill>
                  <a:srgbClr val="C00000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Ф</a:t>
            </a:r>
            <a:endParaRPr lang="ru-RU" sz="6000" b="1" dirty="0">
              <a:ln w="11430">
                <a:noFill/>
              </a:ln>
              <a:solidFill>
                <a:srgbClr val="C00000"/>
              </a:solidFill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54" name="Прямоугольник 53">
            <a:hlinkClick r:id="rId25" action="ppaction://hlinksldjump"/>
          </p:cNvPr>
          <p:cNvSpPr/>
          <p:nvPr/>
        </p:nvSpPr>
        <p:spPr>
          <a:xfrm>
            <a:off x="2013663" y="2787094"/>
            <a:ext cx="804917" cy="1015663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</a:schemeClr>
              </a:gs>
              <a:gs pos="56000">
                <a:schemeClr val="accent1">
                  <a:tint val="44500"/>
                  <a:satMod val="160000"/>
                </a:schemeClr>
              </a:gs>
              <a:gs pos="96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 w="127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l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lIns="91440" tIns="45720" rIns="91440" bIns="45720">
            <a:spAutoFit/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6000" b="1" dirty="0">
                <a:ln w="11430">
                  <a:noFill/>
                </a:ln>
                <a:solidFill>
                  <a:srgbClr val="C00000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Х</a:t>
            </a:r>
            <a:endParaRPr lang="ru-RU" sz="6000" b="1" dirty="0">
              <a:ln w="11430">
                <a:noFill/>
              </a:ln>
              <a:solidFill>
                <a:srgbClr val="C00000"/>
              </a:solidFill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55" name="Прямоугольник 54">
            <a:hlinkClick r:id="rId26" action="ppaction://hlinksldjump"/>
          </p:cNvPr>
          <p:cNvSpPr/>
          <p:nvPr/>
        </p:nvSpPr>
        <p:spPr>
          <a:xfrm>
            <a:off x="2876014" y="2787094"/>
            <a:ext cx="804917" cy="1015663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</a:schemeClr>
              </a:gs>
              <a:gs pos="56000">
                <a:schemeClr val="accent1">
                  <a:tint val="44500"/>
                  <a:satMod val="160000"/>
                </a:schemeClr>
              </a:gs>
              <a:gs pos="96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 w="127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l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lIns="91440" tIns="45720" rIns="91440" bIns="45720">
            <a:spAutoFit/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6000" b="1" dirty="0">
                <a:ln w="11430">
                  <a:noFill/>
                </a:ln>
                <a:solidFill>
                  <a:srgbClr val="C00000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Ц</a:t>
            </a:r>
            <a:endParaRPr lang="ru-RU" sz="6000" b="1" dirty="0">
              <a:ln w="11430">
                <a:noFill/>
              </a:ln>
              <a:solidFill>
                <a:srgbClr val="C00000"/>
              </a:solidFill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56" name="Прямоугольник 55">
            <a:hlinkClick r:id="rId27" action="ppaction://hlinksldjump"/>
          </p:cNvPr>
          <p:cNvSpPr/>
          <p:nvPr/>
        </p:nvSpPr>
        <p:spPr>
          <a:xfrm>
            <a:off x="3738365" y="2787094"/>
            <a:ext cx="804917" cy="1015663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</a:schemeClr>
              </a:gs>
              <a:gs pos="56000">
                <a:schemeClr val="accent1">
                  <a:tint val="44500"/>
                  <a:satMod val="160000"/>
                </a:schemeClr>
              </a:gs>
              <a:gs pos="96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 w="127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l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lIns="91440" tIns="45720" rIns="91440" bIns="45720">
            <a:spAutoFit/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6000" b="1" dirty="0">
                <a:ln w="11430">
                  <a:noFill/>
                </a:ln>
                <a:solidFill>
                  <a:srgbClr val="C00000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Ч</a:t>
            </a:r>
            <a:endParaRPr lang="ru-RU" sz="6000" b="1" dirty="0">
              <a:ln w="11430">
                <a:noFill/>
              </a:ln>
              <a:solidFill>
                <a:srgbClr val="C00000"/>
              </a:solidFill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57" name="Прямоугольник 56">
            <a:hlinkClick r:id="rId28" action="ppaction://hlinksldjump"/>
          </p:cNvPr>
          <p:cNvSpPr/>
          <p:nvPr/>
        </p:nvSpPr>
        <p:spPr>
          <a:xfrm>
            <a:off x="4600716" y="2787094"/>
            <a:ext cx="804917" cy="1015663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</a:schemeClr>
              </a:gs>
              <a:gs pos="56000">
                <a:schemeClr val="accent1">
                  <a:tint val="44500"/>
                  <a:satMod val="160000"/>
                </a:schemeClr>
              </a:gs>
              <a:gs pos="96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 w="127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l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lIns="91440" tIns="45720" rIns="91440" bIns="45720">
            <a:spAutoFit/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6000" b="1" dirty="0">
                <a:ln w="11430">
                  <a:noFill/>
                </a:ln>
                <a:solidFill>
                  <a:srgbClr val="C00000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Ш</a:t>
            </a:r>
            <a:endParaRPr lang="ru-RU" sz="6000" b="1" dirty="0">
              <a:ln w="11430">
                <a:noFill/>
              </a:ln>
              <a:solidFill>
                <a:srgbClr val="C00000"/>
              </a:solidFill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58" name="Прямоугольник 57">
            <a:hlinkClick r:id="rId29" action="ppaction://hlinksldjump"/>
          </p:cNvPr>
          <p:cNvSpPr/>
          <p:nvPr/>
        </p:nvSpPr>
        <p:spPr>
          <a:xfrm>
            <a:off x="5463067" y="2787094"/>
            <a:ext cx="804917" cy="1015663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</a:schemeClr>
              </a:gs>
              <a:gs pos="56000">
                <a:schemeClr val="accent1">
                  <a:tint val="44500"/>
                  <a:satMod val="160000"/>
                </a:schemeClr>
              </a:gs>
              <a:gs pos="96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 w="127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l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lIns="91440" tIns="45720" rIns="91440" bIns="45720">
            <a:spAutoFit/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6000" b="1" dirty="0">
                <a:ln w="11430">
                  <a:noFill/>
                </a:ln>
                <a:solidFill>
                  <a:srgbClr val="C00000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Щ</a:t>
            </a:r>
            <a:endParaRPr lang="ru-RU" sz="6000" b="1" dirty="0">
              <a:ln w="11430">
                <a:noFill/>
              </a:ln>
              <a:solidFill>
                <a:srgbClr val="C00000"/>
              </a:solidFill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59" name="Прямоугольник 58">
            <a:hlinkClick r:id="rId30" action="ppaction://hlinksldjump"/>
          </p:cNvPr>
          <p:cNvSpPr/>
          <p:nvPr/>
        </p:nvSpPr>
        <p:spPr>
          <a:xfrm>
            <a:off x="6325418" y="2787094"/>
            <a:ext cx="804917" cy="1015663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</a:schemeClr>
              </a:gs>
              <a:gs pos="56000">
                <a:schemeClr val="accent1">
                  <a:tint val="44500"/>
                  <a:satMod val="160000"/>
                </a:schemeClr>
              </a:gs>
              <a:gs pos="96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 w="127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l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lIns="91440" tIns="45720" rIns="91440" bIns="45720">
            <a:spAutoFit/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6000" b="1" dirty="0">
                <a:ln w="11430">
                  <a:noFill/>
                </a:ln>
                <a:solidFill>
                  <a:srgbClr val="C00000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Ъ</a:t>
            </a:r>
            <a:endParaRPr lang="ru-RU" sz="6000" b="1" dirty="0">
              <a:ln w="11430">
                <a:noFill/>
              </a:ln>
              <a:solidFill>
                <a:srgbClr val="C00000"/>
              </a:solidFill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60" name="Прямоугольник 59">
            <a:hlinkClick r:id="rId31" action="ppaction://hlinksldjump"/>
          </p:cNvPr>
          <p:cNvSpPr/>
          <p:nvPr/>
        </p:nvSpPr>
        <p:spPr>
          <a:xfrm>
            <a:off x="7187769" y="2787094"/>
            <a:ext cx="804917" cy="1015663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</a:schemeClr>
              </a:gs>
              <a:gs pos="56000">
                <a:schemeClr val="accent1">
                  <a:tint val="44500"/>
                  <a:satMod val="160000"/>
                </a:schemeClr>
              </a:gs>
              <a:gs pos="96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 w="127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l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lIns="91440" tIns="45720" rIns="91440" bIns="45720">
            <a:spAutoFit/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6000" b="1" dirty="0">
                <a:ln w="11430">
                  <a:noFill/>
                </a:ln>
                <a:solidFill>
                  <a:srgbClr val="C00000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Ы</a:t>
            </a:r>
            <a:endParaRPr lang="ru-RU" sz="6000" b="1" dirty="0">
              <a:ln w="11430">
                <a:noFill/>
              </a:ln>
              <a:solidFill>
                <a:srgbClr val="C00000"/>
              </a:solidFill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61" name="Прямоугольник 60">
            <a:hlinkClick r:id="rId32" action="ppaction://hlinksldjump"/>
          </p:cNvPr>
          <p:cNvSpPr/>
          <p:nvPr/>
        </p:nvSpPr>
        <p:spPr>
          <a:xfrm>
            <a:off x="8050120" y="2787094"/>
            <a:ext cx="804917" cy="1015663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</a:schemeClr>
              </a:gs>
              <a:gs pos="56000">
                <a:schemeClr val="accent1">
                  <a:tint val="44500"/>
                  <a:satMod val="160000"/>
                </a:schemeClr>
              </a:gs>
              <a:gs pos="96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 w="127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l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lIns="91440" tIns="45720" rIns="91440" bIns="45720">
            <a:spAutoFit/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6000" b="1" dirty="0">
                <a:ln w="11430">
                  <a:noFill/>
                </a:ln>
                <a:solidFill>
                  <a:srgbClr val="C00000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Ь</a:t>
            </a:r>
            <a:endParaRPr lang="ru-RU" sz="6000" b="1" dirty="0">
              <a:ln w="11430">
                <a:noFill/>
              </a:ln>
              <a:solidFill>
                <a:srgbClr val="C00000"/>
              </a:solidFill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62" name="Прямоугольник 61">
            <a:hlinkClick r:id="rId33" action="ppaction://hlinksldjump"/>
            <a:extLst>
              <a:ext uri="{FF2B5EF4-FFF2-40B4-BE49-F238E27FC236}">
                <a16:creationId xmlns:a16="http://schemas.microsoft.com/office/drawing/2014/main" xmlns="" id="{456458A5-1847-43FE-A010-77F46094D31E}"/>
              </a:ext>
            </a:extLst>
          </p:cNvPr>
          <p:cNvSpPr/>
          <p:nvPr/>
        </p:nvSpPr>
        <p:spPr>
          <a:xfrm>
            <a:off x="288960" y="3860343"/>
            <a:ext cx="804917" cy="1015663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</a:schemeClr>
              </a:gs>
              <a:gs pos="56000">
                <a:schemeClr val="accent1">
                  <a:tint val="44500"/>
                  <a:satMod val="160000"/>
                </a:schemeClr>
              </a:gs>
              <a:gs pos="96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 w="127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l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lIns="91440" tIns="45720" rIns="91440" bIns="45720">
            <a:spAutoFit/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6000" b="1" dirty="0">
                <a:ln w="11430">
                  <a:noFill/>
                </a:ln>
                <a:solidFill>
                  <a:srgbClr val="C00000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Э</a:t>
            </a:r>
            <a:endParaRPr lang="ru-RU" sz="6000" b="1" dirty="0">
              <a:ln w="11430">
                <a:noFill/>
              </a:ln>
              <a:solidFill>
                <a:srgbClr val="C00000"/>
              </a:solidFill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63" name="Прямоугольник 62">
            <a:hlinkClick r:id="rId34" action="ppaction://hlinksldjump"/>
            <a:extLst>
              <a:ext uri="{FF2B5EF4-FFF2-40B4-BE49-F238E27FC236}">
                <a16:creationId xmlns:a16="http://schemas.microsoft.com/office/drawing/2014/main" xmlns="" id="{8D82683C-CC13-40BA-A2AA-72B68BE3C0C9}"/>
              </a:ext>
            </a:extLst>
          </p:cNvPr>
          <p:cNvSpPr/>
          <p:nvPr/>
        </p:nvSpPr>
        <p:spPr>
          <a:xfrm>
            <a:off x="1151312" y="3860343"/>
            <a:ext cx="804917" cy="1015663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</a:schemeClr>
              </a:gs>
              <a:gs pos="56000">
                <a:schemeClr val="accent1">
                  <a:tint val="44500"/>
                  <a:satMod val="160000"/>
                </a:schemeClr>
              </a:gs>
              <a:gs pos="96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 w="127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l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lIns="91440" tIns="45720" rIns="91440" bIns="45720">
            <a:spAutoFit/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6000" b="1" dirty="0">
                <a:ln w="11430">
                  <a:noFill/>
                </a:ln>
                <a:solidFill>
                  <a:srgbClr val="C00000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Ю</a:t>
            </a:r>
            <a:endParaRPr lang="ru-RU" sz="6000" b="1" dirty="0">
              <a:ln w="11430">
                <a:noFill/>
              </a:ln>
              <a:solidFill>
                <a:srgbClr val="C00000"/>
              </a:solidFill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64" name="Прямоугольник 63">
            <a:hlinkClick r:id="rId35" action="ppaction://hlinksldjump"/>
            <a:extLst>
              <a:ext uri="{FF2B5EF4-FFF2-40B4-BE49-F238E27FC236}">
                <a16:creationId xmlns:a16="http://schemas.microsoft.com/office/drawing/2014/main" xmlns="" id="{00E11EDF-7D7A-4F19-81C6-8D476DC73544}"/>
              </a:ext>
            </a:extLst>
          </p:cNvPr>
          <p:cNvSpPr/>
          <p:nvPr/>
        </p:nvSpPr>
        <p:spPr>
          <a:xfrm>
            <a:off x="1979711" y="3860343"/>
            <a:ext cx="804917" cy="1015663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</a:schemeClr>
              </a:gs>
              <a:gs pos="56000">
                <a:schemeClr val="accent1">
                  <a:tint val="44500"/>
                  <a:satMod val="160000"/>
                </a:schemeClr>
              </a:gs>
              <a:gs pos="96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 w="127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l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lIns="91440" tIns="45720" rIns="91440" bIns="45720">
            <a:spAutoFit/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6000" b="1" dirty="0">
                <a:ln w="11430">
                  <a:noFill/>
                </a:ln>
                <a:solidFill>
                  <a:srgbClr val="C00000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Я</a:t>
            </a:r>
            <a:endParaRPr lang="ru-RU" sz="6000" b="1" dirty="0">
              <a:ln w="11430">
                <a:noFill/>
              </a:ln>
              <a:solidFill>
                <a:srgbClr val="C00000"/>
              </a:solidFill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40" name="TextBox 39">
            <a:hlinkClick r:id="" action="ppaction://hlinkshowjump?jump=lastslide"/>
            <a:extLst>
              <a:ext uri="{FF2B5EF4-FFF2-40B4-BE49-F238E27FC236}">
                <a16:creationId xmlns:a16="http://schemas.microsoft.com/office/drawing/2014/main" xmlns="" id="{F07C04BB-9BF9-4EEF-A785-F0D75C57AF25}"/>
              </a:ext>
            </a:extLst>
          </p:cNvPr>
          <p:cNvSpPr txBox="1"/>
          <p:nvPr/>
        </p:nvSpPr>
        <p:spPr>
          <a:xfrm>
            <a:off x="7757233" y="4515966"/>
            <a:ext cx="902811" cy="369332"/>
          </a:xfrm>
          <a:prstGeom prst="rect">
            <a:avLst/>
          </a:prstGeom>
          <a:blipFill>
            <a:blip r:embed="rId36"/>
            <a:tile tx="0" ty="0" sx="100000" sy="100000" flip="none" algn="tl"/>
          </a:blip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rtlCol="0">
            <a:spAutoFit/>
          </a:bodyPr>
          <a:lstStyle/>
          <a:p>
            <a:r>
              <a:rPr lang="ru-RU" dirty="0">
                <a:solidFill>
                  <a:srgbClr val="AA241A"/>
                </a:solidFill>
                <a:latin typeface="Raleway SemiBold" panose="020B0703030101060003" pitchFamily="34" charset="-52"/>
              </a:rPr>
              <a:t>Выход</a:t>
            </a:r>
          </a:p>
        </p:txBody>
      </p:sp>
    </p:spTree>
    <p:extLst>
      <p:ext uri="{BB962C8B-B14F-4D97-AF65-F5344CB8AC3E}">
        <p14:creationId xmlns:p14="http://schemas.microsoft.com/office/powerpoint/2010/main" val="23213537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hlinkClick r:id="rId2" action="ppaction://hlinksldjump"/>
            <a:extLst>
              <a:ext uri="{FF2B5EF4-FFF2-40B4-BE49-F238E27FC236}">
                <a16:creationId xmlns:a16="http://schemas.microsoft.com/office/drawing/2014/main" xmlns="" id="{0CE2BBC9-AE39-4037-A395-9EC7C745C6CC}"/>
              </a:ext>
            </a:extLst>
          </p:cNvPr>
          <p:cNvSpPr txBox="1"/>
          <p:nvPr/>
        </p:nvSpPr>
        <p:spPr>
          <a:xfrm>
            <a:off x="223534" y="4115872"/>
            <a:ext cx="1135247" cy="369332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rtlCol="0">
            <a:spAutoFit/>
          </a:bodyPr>
          <a:lstStyle/>
          <a:p>
            <a:r>
              <a:rPr lang="ru-RU" dirty="0">
                <a:solidFill>
                  <a:srgbClr val="AA241A"/>
                </a:solidFill>
                <a:latin typeface="Raleway SemiBold" panose="020B0703030101060003" pitchFamily="34" charset="-52"/>
              </a:rPr>
              <a:t>Алфавит</a:t>
            </a: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xmlns="" id="{248407A4-05CF-461F-8713-CC76A8BE3FAD}"/>
              </a:ext>
            </a:extLst>
          </p:cNvPr>
          <p:cNvSpPr/>
          <p:nvPr/>
        </p:nvSpPr>
        <p:spPr>
          <a:xfrm>
            <a:off x="-36934" y="0"/>
            <a:ext cx="1656184" cy="1938992"/>
          </a:xfrm>
          <a:prstGeom prst="rect">
            <a:avLst/>
          </a:prstGeom>
          <a:noFill/>
          <a:ln w="12700">
            <a:noFill/>
          </a:ln>
          <a:effectLst>
            <a:outerShdw blurRad="107950" dist="12700" dir="5400000" algn="ctr">
              <a:srgbClr val="000000"/>
            </a:outerShdw>
          </a:effectLst>
        </p:spPr>
        <p:txBody>
          <a:bodyPr wrap="square" lIns="91440" tIns="45720" rIns="91440" bIns="45720">
            <a:spAutoFit/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12000" b="1" dirty="0">
                <a:ln w="11430">
                  <a:noFill/>
                </a:ln>
                <a:solidFill>
                  <a:srgbClr val="C00000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З</a:t>
            </a:r>
            <a:endParaRPr lang="ru-RU" sz="12000" b="1" dirty="0">
              <a:ln w="11430">
                <a:noFill/>
              </a:ln>
              <a:solidFill>
                <a:srgbClr val="C00000"/>
              </a:solidFill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0787D7BA-82E5-4DF2-AE95-08953D952581}"/>
              </a:ext>
            </a:extLst>
          </p:cNvPr>
          <p:cNvSpPr txBox="1"/>
          <p:nvPr/>
        </p:nvSpPr>
        <p:spPr>
          <a:xfrm>
            <a:off x="2051720" y="307682"/>
            <a:ext cx="410445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3600" dirty="0">
                <a:solidFill>
                  <a:srgbClr val="FF0000"/>
                </a:solidFill>
                <a:latin typeface="Roboto Black" panose="02000000000000000000" pitchFamily="2" charset="0"/>
                <a:ea typeface="Roboto Black" panose="02000000000000000000" pitchFamily="2" charset="0"/>
              </a:rPr>
              <a:t>З</a:t>
            </a:r>
            <a:r>
              <a:rPr lang="ru-RU" sz="3600" dirty="0">
                <a:latin typeface="Roboto Black" panose="02000000000000000000" pitchFamily="2" charset="0"/>
                <a:ea typeface="Roboto Black" panose="02000000000000000000" pitchFamily="2" charset="0"/>
              </a:rPr>
              <a:t>емля предков</a:t>
            </a:r>
            <a:endParaRPr lang="ru-RU" sz="3600" dirty="0"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F5A035B1-DA70-4ADD-99B2-4E100326FAE9}"/>
              </a:ext>
            </a:extLst>
          </p:cNvPr>
          <p:cNvSpPr txBox="1"/>
          <p:nvPr/>
        </p:nvSpPr>
        <p:spPr>
          <a:xfrm>
            <a:off x="2051720" y="925122"/>
            <a:ext cx="7092279" cy="3311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ru-RU" sz="1400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Мы не наследуем землю у своих предков, а берем ее взаймы у своих детей.</a:t>
            </a:r>
            <a:endParaRPr lang="ru-RU" sz="1400" dirty="0">
              <a:solidFill>
                <a:srgbClr val="000000"/>
              </a:solidFill>
              <a:effectLst/>
              <a:latin typeface="Roboto" panose="02000000000000000000" pitchFamily="2" charset="0"/>
              <a:ea typeface="Roboto" panose="02000000000000000000" pitchFamily="2" charset="0"/>
              <a:cs typeface="Times New Roman" panose="02020603050405020304" pitchFamily="18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DA994B05-7693-4D14-B81F-F719B7CAFE7A}"/>
              </a:ext>
            </a:extLst>
          </p:cNvPr>
          <p:cNvSpPr txBox="1"/>
          <p:nvPr/>
        </p:nvSpPr>
        <p:spPr>
          <a:xfrm>
            <a:off x="2051720" y="89917"/>
            <a:ext cx="252028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400" i="1" dirty="0">
                <a:ea typeface="Roboto" panose="02000000000000000000" pitchFamily="2" charset="0"/>
              </a:rPr>
              <a:t>На русском языке: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66A7AD4C-944C-4BCD-963F-647A60BC03DA}"/>
              </a:ext>
            </a:extLst>
          </p:cNvPr>
          <p:cNvSpPr txBox="1"/>
          <p:nvPr/>
        </p:nvSpPr>
        <p:spPr>
          <a:xfrm>
            <a:off x="2058704" y="2658811"/>
            <a:ext cx="553763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3600" dirty="0" err="1">
                <a:latin typeface="Roboto Black" panose="02000000000000000000" pitchFamily="2" charset="0"/>
                <a:ea typeface="Roboto Black" panose="02000000000000000000" pitchFamily="2" charset="0"/>
              </a:rPr>
              <a:t>Угсаатанаймнай</a:t>
            </a:r>
            <a:r>
              <a:rPr lang="ru-RU" sz="3600" dirty="0">
                <a:latin typeface="Roboto Black" panose="02000000000000000000" pitchFamily="2" charset="0"/>
                <a:ea typeface="Roboto Black" panose="02000000000000000000" pitchFamily="2" charset="0"/>
              </a:rPr>
              <a:t> </a:t>
            </a:r>
            <a:r>
              <a:rPr lang="ru-RU" sz="3600" dirty="0" err="1">
                <a:latin typeface="Roboto Black" panose="02000000000000000000" pitchFamily="2" charset="0"/>
                <a:ea typeface="Roboto Black" panose="02000000000000000000" pitchFamily="2" charset="0"/>
              </a:rPr>
              <a:t>газар</a:t>
            </a:r>
            <a:endParaRPr lang="ru-RU" sz="3600" dirty="0"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1AE436CF-8AF2-4F4D-83E9-1CBC05A0FE48}"/>
              </a:ext>
            </a:extLst>
          </p:cNvPr>
          <p:cNvSpPr txBox="1"/>
          <p:nvPr/>
        </p:nvSpPr>
        <p:spPr>
          <a:xfrm>
            <a:off x="2058704" y="2425658"/>
            <a:ext cx="2370551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400" i="1" dirty="0">
                <a:ea typeface="Roboto" panose="02000000000000000000" pitchFamily="2" charset="0"/>
              </a:rPr>
              <a:t>На бурятском языке: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95D1BFE7-CD39-4C47-9BE1-F1F564636BAD}"/>
              </a:ext>
            </a:extLst>
          </p:cNvPr>
          <p:cNvSpPr txBox="1"/>
          <p:nvPr/>
        </p:nvSpPr>
        <p:spPr>
          <a:xfrm>
            <a:off x="2078925" y="3298467"/>
            <a:ext cx="6957571" cy="58907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ru-RU" sz="14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Бидэ</a:t>
            </a:r>
            <a:r>
              <a:rPr lang="ru-RU" sz="14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угсаатайнайнгаа</a:t>
            </a:r>
            <a:r>
              <a:rPr lang="ru-RU" sz="14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газар</a:t>
            </a:r>
            <a:r>
              <a:rPr lang="ru-RU" sz="14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уг</a:t>
            </a:r>
            <a:r>
              <a:rPr lang="ru-RU" sz="14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залгамжалан</a:t>
            </a:r>
            <a:r>
              <a:rPr lang="ru-RU" sz="14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тэдээн</a:t>
            </a:r>
            <a:r>
              <a:rPr lang="en-US" sz="14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h</a:t>
            </a:r>
            <a:r>
              <a:rPr lang="ru-RU" sz="14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ээ</a:t>
            </a:r>
            <a:r>
              <a:rPr lang="ru-RU" sz="14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 </a:t>
            </a:r>
            <a:r>
              <a:rPr lang="ru-RU" sz="14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абанагүйбди</a:t>
            </a:r>
            <a:r>
              <a:rPr lang="ru-RU" sz="14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, </a:t>
            </a:r>
            <a:r>
              <a:rPr lang="ru-RU" sz="14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харин</a:t>
            </a:r>
            <a:r>
              <a:rPr lang="ru-RU" sz="14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ɵɵh</a:t>
            </a:r>
            <a:r>
              <a:rPr lang="ru-RU" sz="14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эдынг</a:t>
            </a:r>
            <a:r>
              <a:rPr lang="en-US" sz="14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ɵɵ</a:t>
            </a:r>
            <a:r>
              <a:rPr lang="en-US" sz="14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үхибүүд</a:t>
            </a:r>
            <a:r>
              <a:rPr lang="en-US" sz="14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h</a:t>
            </a:r>
            <a:r>
              <a:rPr lang="ru-RU" sz="14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ээ</a:t>
            </a:r>
            <a:r>
              <a:rPr lang="ru-RU" sz="14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тэрэниие</a:t>
            </a:r>
            <a:r>
              <a:rPr lang="ru-RU" sz="14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урь</a:t>
            </a:r>
            <a:r>
              <a:rPr lang="en-US" sz="14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h</a:t>
            </a:r>
            <a:r>
              <a:rPr lang="ru-RU" sz="14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алан </a:t>
            </a:r>
            <a:r>
              <a:rPr lang="ru-RU" sz="14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абанабди</a:t>
            </a:r>
            <a:r>
              <a:rPr lang="ru-RU" sz="14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70565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hlinkClick r:id="rId2" action="ppaction://hlinksldjump"/>
            <a:extLst>
              <a:ext uri="{FF2B5EF4-FFF2-40B4-BE49-F238E27FC236}">
                <a16:creationId xmlns:a16="http://schemas.microsoft.com/office/drawing/2014/main" xmlns="" id="{0CE2BBC9-AE39-4037-A395-9EC7C745C6CC}"/>
              </a:ext>
            </a:extLst>
          </p:cNvPr>
          <p:cNvSpPr txBox="1"/>
          <p:nvPr/>
        </p:nvSpPr>
        <p:spPr>
          <a:xfrm>
            <a:off x="260468" y="4115872"/>
            <a:ext cx="1135247" cy="369332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rtlCol="0">
            <a:spAutoFit/>
          </a:bodyPr>
          <a:lstStyle/>
          <a:p>
            <a:r>
              <a:rPr lang="ru-RU" dirty="0">
                <a:solidFill>
                  <a:srgbClr val="AA241A"/>
                </a:solidFill>
                <a:latin typeface="Raleway SemiBold" panose="020B0703030101060003" pitchFamily="34" charset="-52"/>
              </a:rPr>
              <a:t>Алфавит</a:t>
            </a: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xmlns="" id="{248407A4-05CF-461F-8713-CC76A8BE3FAD}"/>
              </a:ext>
            </a:extLst>
          </p:cNvPr>
          <p:cNvSpPr/>
          <p:nvPr/>
        </p:nvSpPr>
        <p:spPr>
          <a:xfrm>
            <a:off x="0" y="51470"/>
            <a:ext cx="1656184" cy="1938992"/>
          </a:xfrm>
          <a:prstGeom prst="rect">
            <a:avLst/>
          </a:prstGeom>
          <a:noFill/>
          <a:ln w="12700">
            <a:noFill/>
          </a:ln>
          <a:effectLst>
            <a:outerShdw blurRad="107950" dist="12700" dir="5400000" algn="ctr">
              <a:srgbClr val="000000"/>
            </a:outerShdw>
          </a:effectLst>
        </p:spPr>
        <p:txBody>
          <a:bodyPr wrap="square" lIns="91440" tIns="45720" rIns="91440" bIns="45720">
            <a:spAutoFit/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12000" b="1" dirty="0">
                <a:ln w="11430">
                  <a:noFill/>
                </a:ln>
                <a:solidFill>
                  <a:srgbClr val="C00000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И</a:t>
            </a:r>
            <a:endParaRPr lang="ru-RU" sz="12000" b="1" dirty="0">
              <a:ln w="11430">
                <a:noFill/>
              </a:ln>
              <a:solidFill>
                <a:srgbClr val="C00000"/>
              </a:solidFill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35F39318-746F-458B-BED1-BDB1845B6D17}"/>
              </a:ext>
            </a:extLst>
          </p:cNvPr>
          <p:cNvSpPr txBox="1"/>
          <p:nvPr/>
        </p:nvSpPr>
        <p:spPr>
          <a:xfrm>
            <a:off x="1619672" y="307682"/>
            <a:ext cx="439248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3600" dirty="0" err="1">
                <a:solidFill>
                  <a:srgbClr val="FF0000"/>
                </a:solidFill>
                <a:latin typeface="Roboto Black" panose="02000000000000000000" pitchFamily="2" charset="0"/>
                <a:ea typeface="Roboto Black" panose="02000000000000000000" pitchFamily="2" charset="0"/>
              </a:rPr>
              <a:t>И</a:t>
            </a:r>
            <a:r>
              <a:rPr lang="ru-RU" sz="3600" dirty="0" err="1">
                <a:latin typeface="Roboto Black" panose="02000000000000000000" pitchFamily="2" charset="0"/>
                <a:ea typeface="Roboto Black" panose="02000000000000000000" pitchFamily="2" charset="0"/>
              </a:rPr>
              <a:t>тигелов</a:t>
            </a:r>
            <a:r>
              <a:rPr lang="ru-RU" sz="3600" dirty="0">
                <a:latin typeface="Roboto Black" panose="02000000000000000000" pitchFamily="2" charset="0"/>
                <a:ea typeface="Roboto Black" panose="02000000000000000000" pitchFamily="2" charset="0"/>
              </a:rPr>
              <a:t> Д.Д.</a:t>
            </a:r>
            <a:endParaRPr lang="ru-RU" sz="3600" dirty="0"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B423FBD4-6653-4958-A9AA-C05CB4B4C8DF}"/>
              </a:ext>
            </a:extLst>
          </p:cNvPr>
          <p:cNvSpPr txBox="1"/>
          <p:nvPr/>
        </p:nvSpPr>
        <p:spPr>
          <a:xfrm>
            <a:off x="1619673" y="925122"/>
            <a:ext cx="6984776" cy="3311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ru-RU" sz="14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феномен бурятского народа.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9B6F760F-4A4A-4B1B-9E60-C2E059A731BE}"/>
              </a:ext>
            </a:extLst>
          </p:cNvPr>
          <p:cNvSpPr txBox="1"/>
          <p:nvPr/>
        </p:nvSpPr>
        <p:spPr>
          <a:xfrm>
            <a:off x="1619672" y="89917"/>
            <a:ext cx="252028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400" i="1" dirty="0">
                <a:ea typeface="Roboto" panose="02000000000000000000" pitchFamily="2" charset="0"/>
              </a:rPr>
              <a:t>На русском языке: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1D2C11F5-A854-427D-8A8A-6D727BF457B9}"/>
              </a:ext>
            </a:extLst>
          </p:cNvPr>
          <p:cNvSpPr txBox="1"/>
          <p:nvPr/>
        </p:nvSpPr>
        <p:spPr>
          <a:xfrm>
            <a:off x="1626655" y="2658811"/>
            <a:ext cx="383630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3600" dirty="0" err="1">
                <a:solidFill>
                  <a:srgbClr val="FF0000"/>
                </a:solidFill>
                <a:latin typeface="Roboto Black" panose="02000000000000000000" pitchFamily="2" charset="0"/>
                <a:ea typeface="Roboto Black" panose="02000000000000000000" pitchFamily="2" charset="0"/>
              </a:rPr>
              <a:t>И</a:t>
            </a:r>
            <a:r>
              <a:rPr lang="ru-RU" sz="3600" dirty="0" err="1">
                <a:latin typeface="Roboto Black" panose="02000000000000000000" pitchFamily="2" charset="0"/>
                <a:ea typeface="Roboto Black" panose="02000000000000000000" pitchFamily="2" charset="0"/>
              </a:rPr>
              <a:t>тигелов</a:t>
            </a:r>
            <a:r>
              <a:rPr lang="ru-RU" sz="3600" dirty="0">
                <a:latin typeface="Roboto Black" panose="02000000000000000000" pitchFamily="2" charset="0"/>
                <a:ea typeface="Roboto Black" panose="02000000000000000000" pitchFamily="2" charset="0"/>
              </a:rPr>
              <a:t> Д.Д.</a:t>
            </a:r>
            <a:r>
              <a:rPr lang="ru-RU" sz="3600" dirty="0">
                <a:solidFill>
                  <a:srgbClr val="FF0000"/>
                </a:solidFill>
                <a:latin typeface="Roboto Black" panose="02000000000000000000" pitchFamily="2" charset="0"/>
                <a:ea typeface="Roboto Black" panose="02000000000000000000" pitchFamily="2" charset="0"/>
              </a:rPr>
              <a:t> </a:t>
            </a:r>
            <a:endParaRPr lang="ru-RU" sz="3600" dirty="0"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252A5ADA-FC5B-41FB-8727-9C3B3F942C77}"/>
              </a:ext>
            </a:extLst>
          </p:cNvPr>
          <p:cNvSpPr txBox="1"/>
          <p:nvPr/>
        </p:nvSpPr>
        <p:spPr>
          <a:xfrm>
            <a:off x="1626656" y="2425658"/>
            <a:ext cx="2370551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400" i="1" dirty="0">
                <a:ea typeface="Roboto" panose="02000000000000000000" pitchFamily="2" charset="0"/>
              </a:rPr>
              <a:t>На бурятском языке: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FD8C9290-8DAB-4BA5-BF33-D500660596DD}"/>
              </a:ext>
            </a:extLst>
          </p:cNvPr>
          <p:cNvSpPr txBox="1"/>
          <p:nvPr/>
        </p:nvSpPr>
        <p:spPr>
          <a:xfrm>
            <a:off x="4471318" y="1001826"/>
            <a:ext cx="3836307" cy="160043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/>
            <a:r>
              <a:rPr lang="ru-RU" sz="14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Совершайте добрые благодеяния: </a:t>
            </a:r>
          </a:p>
          <a:p>
            <a:pPr algn="just"/>
            <a:r>
              <a:rPr lang="ru-RU" sz="14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1. Сохранение жизни других.</a:t>
            </a:r>
          </a:p>
          <a:p>
            <a:pPr algn="just"/>
            <a:r>
              <a:rPr lang="ru-RU" sz="14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2. Проявление щедрости.</a:t>
            </a:r>
          </a:p>
          <a:p>
            <a:pPr algn="just"/>
            <a:r>
              <a:rPr lang="ru-RU" sz="14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3. Пребывание в состоянии чистого поведения.</a:t>
            </a:r>
          </a:p>
          <a:p>
            <a:pPr algn="just"/>
            <a:r>
              <a:rPr lang="ru-RU" sz="14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4. Произнесение правды впрямую.</a:t>
            </a:r>
          </a:p>
          <a:p>
            <a:pPr algn="just"/>
            <a:r>
              <a:rPr lang="ru-RU" sz="14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5. Примирение враждующих.</a:t>
            </a:r>
          </a:p>
          <a:p>
            <a:pPr algn="just"/>
            <a:r>
              <a:rPr lang="ru-RU" sz="14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6. Мирная и искренняя речь.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A671BAE1-B8EB-4D48-9106-542C33928E25}"/>
              </a:ext>
            </a:extLst>
          </p:cNvPr>
          <p:cNvSpPr txBox="1"/>
          <p:nvPr/>
        </p:nvSpPr>
        <p:spPr>
          <a:xfrm>
            <a:off x="1646877" y="3298467"/>
            <a:ext cx="3141147" cy="3311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ru-RU" sz="14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буряад</a:t>
            </a:r>
            <a:r>
              <a:rPr lang="ru-RU" sz="14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арадта</a:t>
            </a:r>
            <a:r>
              <a:rPr lang="ru-RU" sz="14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үзэгд</a:t>
            </a:r>
            <a:r>
              <a:rPr lang="en-US" sz="14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ɵɵ</a:t>
            </a:r>
            <a:r>
              <a:rPr lang="ru-RU" sz="14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гүй</a:t>
            </a:r>
            <a:r>
              <a:rPr lang="ru-RU" sz="14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гайхал</a:t>
            </a:r>
            <a:r>
              <a:rPr lang="ru-RU" sz="14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AAC3E9FD-56B8-42F9-800E-03089860F00E}"/>
              </a:ext>
            </a:extLst>
          </p:cNvPr>
          <p:cNvSpPr txBox="1"/>
          <p:nvPr/>
        </p:nvSpPr>
        <p:spPr>
          <a:xfrm>
            <a:off x="4788024" y="3377265"/>
            <a:ext cx="3368807" cy="160043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/>
            <a:r>
              <a:rPr lang="ru-RU" sz="14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4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Һайн</a:t>
            </a:r>
            <a:r>
              <a:rPr lang="ru-RU" sz="14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, </a:t>
            </a:r>
            <a:r>
              <a:rPr lang="en-US" sz="14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h</a:t>
            </a:r>
            <a:r>
              <a:rPr lang="ru-RU" sz="14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айхан</a:t>
            </a:r>
            <a:r>
              <a:rPr lang="ru-RU" sz="14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4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хэрэгүүдые</a:t>
            </a:r>
            <a:r>
              <a:rPr lang="ru-RU" sz="14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4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хэжэ</a:t>
            </a:r>
            <a:r>
              <a:rPr lang="ru-RU" sz="14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4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ябагты</a:t>
            </a:r>
            <a:r>
              <a:rPr lang="ru-RU" sz="14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ru-RU" sz="14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1. Амиды </a:t>
            </a:r>
            <a:r>
              <a:rPr lang="ru-RU" sz="14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амитадай</a:t>
            </a:r>
            <a:r>
              <a:rPr lang="ru-RU" sz="14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4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ами</a:t>
            </a:r>
            <a:r>
              <a:rPr lang="ru-RU" sz="14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 на</a:t>
            </a:r>
            <a:r>
              <a:rPr lang="en-US" sz="14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h</a:t>
            </a:r>
            <a:r>
              <a:rPr lang="ru-RU" sz="14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а </a:t>
            </a:r>
            <a:r>
              <a:rPr lang="ru-RU" sz="14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абарагты</a:t>
            </a:r>
            <a:r>
              <a:rPr lang="ru-RU" sz="14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ru-RU" sz="14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2. </a:t>
            </a:r>
            <a:r>
              <a:rPr lang="ru-RU" sz="14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Элбэг</a:t>
            </a:r>
            <a:r>
              <a:rPr lang="ru-RU" sz="14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4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гартай</a:t>
            </a:r>
            <a:r>
              <a:rPr lang="ru-RU" sz="14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, </a:t>
            </a:r>
            <a:r>
              <a:rPr lang="ru-RU" sz="14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бардамаар</a:t>
            </a:r>
            <a:r>
              <a:rPr lang="ru-RU" sz="14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4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ябагты</a:t>
            </a:r>
            <a:r>
              <a:rPr lang="ru-RU" sz="14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sz="14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3. </a:t>
            </a:r>
            <a:r>
              <a:rPr lang="ru-RU" sz="14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Һайхан</a:t>
            </a:r>
            <a:r>
              <a:rPr lang="ru-RU" sz="14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, </a:t>
            </a:r>
            <a:r>
              <a:rPr lang="ru-RU" sz="14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налгай</a:t>
            </a:r>
            <a:r>
              <a:rPr lang="ru-RU" sz="14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4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аяг</a:t>
            </a:r>
            <a:r>
              <a:rPr lang="ru-RU" sz="14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4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зантай</a:t>
            </a:r>
            <a:r>
              <a:rPr lang="ru-RU" sz="14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4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ябагты</a:t>
            </a:r>
            <a:r>
              <a:rPr lang="ru-RU" sz="14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ru-RU" sz="14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4. </a:t>
            </a:r>
            <a:r>
              <a:rPr lang="ru-RU" sz="14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Сэхэ</a:t>
            </a:r>
            <a:r>
              <a:rPr lang="ru-RU" sz="14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4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сэбэрээр</a:t>
            </a:r>
            <a:r>
              <a:rPr lang="ru-RU" sz="14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4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ябагты</a:t>
            </a:r>
            <a:r>
              <a:rPr lang="ru-RU" sz="14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sz="14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5. </a:t>
            </a:r>
            <a:r>
              <a:rPr lang="ru-RU" sz="14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Эбгүй</a:t>
            </a:r>
            <a:r>
              <a:rPr lang="ru-RU" sz="14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4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зониие</a:t>
            </a:r>
            <a:r>
              <a:rPr lang="ru-RU" sz="14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4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эблэрүүлэгты</a:t>
            </a:r>
            <a:r>
              <a:rPr lang="ru-RU" sz="14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sz="14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6. </a:t>
            </a:r>
            <a:r>
              <a:rPr lang="en-US" sz="14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Y</a:t>
            </a:r>
            <a:r>
              <a:rPr lang="ru-RU" sz="14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нэн</a:t>
            </a:r>
            <a:r>
              <a:rPr lang="ru-RU" sz="14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4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сэхээр</a:t>
            </a:r>
            <a:r>
              <a:rPr lang="ru-RU" sz="14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4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эбтэйгээр</a:t>
            </a:r>
            <a:r>
              <a:rPr lang="ru-RU" sz="14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 х</a:t>
            </a:r>
            <a:r>
              <a:rPr lang="en-US" sz="14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ɵɵ</a:t>
            </a:r>
            <a:r>
              <a:rPr lang="ru-RU" sz="14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рэлдэгты</a:t>
            </a:r>
            <a:r>
              <a:rPr lang="ru-RU" sz="14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5777954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hlinkClick r:id="rId2" action="ppaction://hlinksldjump"/>
            <a:extLst>
              <a:ext uri="{FF2B5EF4-FFF2-40B4-BE49-F238E27FC236}">
                <a16:creationId xmlns:a16="http://schemas.microsoft.com/office/drawing/2014/main" xmlns="" id="{0CE2BBC9-AE39-4037-A395-9EC7C745C6CC}"/>
              </a:ext>
            </a:extLst>
          </p:cNvPr>
          <p:cNvSpPr txBox="1"/>
          <p:nvPr/>
        </p:nvSpPr>
        <p:spPr>
          <a:xfrm>
            <a:off x="238516" y="4115872"/>
            <a:ext cx="1135247" cy="369332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rtlCol="0">
            <a:spAutoFit/>
          </a:bodyPr>
          <a:lstStyle/>
          <a:p>
            <a:r>
              <a:rPr lang="ru-RU" dirty="0">
                <a:solidFill>
                  <a:srgbClr val="AA241A"/>
                </a:solidFill>
                <a:latin typeface="Raleway SemiBold" panose="020B0703030101060003" pitchFamily="34" charset="-52"/>
              </a:rPr>
              <a:t>Алфавит</a:t>
            </a: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xmlns="" id="{248407A4-05CF-461F-8713-CC76A8BE3FAD}"/>
              </a:ext>
            </a:extLst>
          </p:cNvPr>
          <p:cNvSpPr/>
          <p:nvPr/>
        </p:nvSpPr>
        <p:spPr>
          <a:xfrm>
            <a:off x="-21952" y="51470"/>
            <a:ext cx="1656184" cy="1938992"/>
          </a:xfrm>
          <a:prstGeom prst="rect">
            <a:avLst/>
          </a:prstGeom>
          <a:noFill/>
          <a:ln w="12700">
            <a:noFill/>
          </a:ln>
          <a:effectLst>
            <a:outerShdw blurRad="107950" dist="12700" dir="5400000" algn="ctr">
              <a:srgbClr val="000000"/>
            </a:outerShdw>
          </a:effectLst>
        </p:spPr>
        <p:txBody>
          <a:bodyPr wrap="square" lIns="91440" tIns="45720" rIns="91440" bIns="45720">
            <a:spAutoFit/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12000" b="1" dirty="0">
                <a:ln w="11430">
                  <a:noFill/>
                </a:ln>
                <a:solidFill>
                  <a:srgbClr val="C00000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Й</a:t>
            </a:r>
            <a:endParaRPr lang="ru-RU" sz="12000" b="1" dirty="0">
              <a:ln w="11430">
                <a:noFill/>
              </a:ln>
              <a:solidFill>
                <a:srgbClr val="C00000"/>
              </a:solidFill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CC64A667-0021-4046-9B45-988C0125AF2D}"/>
              </a:ext>
            </a:extLst>
          </p:cNvPr>
          <p:cNvSpPr txBox="1"/>
          <p:nvPr/>
        </p:nvSpPr>
        <p:spPr>
          <a:xfrm>
            <a:off x="1691680" y="374635"/>
            <a:ext cx="410445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3600" dirty="0" err="1">
                <a:latin typeface="Roboto Black" panose="02000000000000000000" pitchFamily="2" charset="0"/>
                <a:ea typeface="Roboto Black" panose="02000000000000000000" pitchFamily="2" charset="0"/>
              </a:rPr>
              <a:t>Эгиту</a:t>
            </a:r>
            <a:r>
              <a:rPr lang="ru-RU" sz="3600" dirty="0" err="1">
                <a:solidFill>
                  <a:srgbClr val="FF0000"/>
                </a:solidFill>
                <a:latin typeface="Roboto Black" panose="02000000000000000000" pitchFamily="2" charset="0"/>
                <a:ea typeface="Roboto Black" panose="02000000000000000000" pitchFamily="2" charset="0"/>
              </a:rPr>
              <a:t>й</a:t>
            </a:r>
            <a:r>
              <a:rPr lang="ru-RU" sz="3600" dirty="0" err="1">
                <a:latin typeface="Roboto Black" panose="02000000000000000000" pitchFamily="2" charset="0"/>
                <a:ea typeface="Roboto Black" panose="02000000000000000000" pitchFamily="2" charset="0"/>
              </a:rPr>
              <a:t>ский</a:t>
            </a:r>
            <a:r>
              <a:rPr lang="ru-RU" sz="3600" dirty="0">
                <a:latin typeface="Roboto Black" panose="02000000000000000000" pitchFamily="2" charset="0"/>
                <a:ea typeface="Roboto Black" panose="02000000000000000000" pitchFamily="2" charset="0"/>
              </a:rPr>
              <a:t> дацан</a:t>
            </a:r>
            <a:endParaRPr lang="ru-RU" sz="3600" dirty="0"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7CFFFAF4-D846-433B-AFFB-3FC717E54D97}"/>
              </a:ext>
            </a:extLst>
          </p:cNvPr>
          <p:cNvSpPr txBox="1"/>
          <p:nvPr/>
        </p:nvSpPr>
        <p:spPr>
          <a:xfrm>
            <a:off x="1651530" y="1104303"/>
            <a:ext cx="7092279" cy="8481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ru-RU" sz="1400" dirty="0" err="1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Эгитуйский</a:t>
            </a:r>
            <a:r>
              <a:rPr lang="ru-RU" sz="1400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дацан (</a:t>
            </a:r>
            <a:r>
              <a:rPr lang="ru-RU" sz="1400" dirty="0" err="1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тибет</a:t>
            </a:r>
            <a:r>
              <a:rPr lang="ru-RU" sz="1400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. «</a:t>
            </a:r>
            <a:r>
              <a:rPr lang="ru-RU" sz="1400" dirty="0" err="1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Дамчой</a:t>
            </a:r>
            <a:r>
              <a:rPr lang="ru-RU" sz="1400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Равжелинг</a:t>
            </a:r>
            <a:r>
              <a:rPr lang="ru-RU" sz="1400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»), находящийся в </a:t>
            </a:r>
            <a:r>
              <a:rPr lang="ru-RU" sz="1400" dirty="0" err="1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Еравнинском</a:t>
            </a:r>
            <a:r>
              <a:rPr lang="ru-RU" sz="1400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районе, был построен в 1824-1826 гг. Главной святыней </a:t>
            </a:r>
            <a:r>
              <a:rPr lang="ru-RU" sz="1400" dirty="0" err="1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Эгитуйского</a:t>
            </a:r>
            <a:r>
              <a:rPr lang="ru-RU" sz="1400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дацана является Сандаловый Будда (</a:t>
            </a:r>
            <a:r>
              <a:rPr lang="ru-RU" sz="1400" dirty="0" err="1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Зандан</a:t>
            </a:r>
            <a:r>
              <a:rPr lang="ru-RU" sz="1400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Жуу</a:t>
            </a:r>
            <a:r>
              <a:rPr lang="ru-RU" sz="1400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).</a:t>
            </a:r>
            <a:endParaRPr lang="ru-RU" sz="1400" dirty="0">
              <a:solidFill>
                <a:srgbClr val="000000"/>
              </a:solidFill>
              <a:effectLst/>
              <a:latin typeface="Roboto" panose="02000000000000000000" pitchFamily="2" charset="0"/>
              <a:ea typeface="Roboto" panose="02000000000000000000" pitchFamily="2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D5D98A44-08C5-4D50-9036-6A8790A4C2C9}"/>
              </a:ext>
            </a:extLst>
          </p:cNvPr>
          <p:cNvSpPr txBox="1"/>
          <p:nvPr/>
        </p:nvSpPr>
        <p:spPr>
          <a:xfrm>
            <a:off x="1691680" y="156870"/>
            <a:ext cx="252028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400" i="1" dirty="0">
                <a:ea typeface="Roboto" panose="02000000000000000000" pitchFamily="2" charset="0"/>
              </a:rPr>
              <a:t>На русском языке: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A30B070D-8967-490E-9A86-24611DFCEF12}"/>
              </a:ext>
            </a:extLst>
          </p:cNvPr>
          <p:cNvSpPr txBox="1"/>
          <p:nvPr/>
        </p:nvSpPr>
        <p:spPr>
          <a:xfrm>
            <a:off x="1698664" y="2725764"/>
            <a:ext cx="34494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3600" dirty="0" err="1">
                <a:latin typeface="Roboto Black" panose="02000000000000000000" pitchFamily="2" charset="0"/>
                <a:ea typeface="Roboto Black" panose="02000000000000000000" pitchFamily="2" charset="0"/>
              </a:rPr>
              <a:t>Эгэтын</a:t>
            </a:r>
            <a:r>
              <a:rPr lang="ru-RU" sz="3600" dirty="0">
                <a:latin typeface="Roboto Black" panose="02000000000000000000" pitchFamily="2" charset="0"/>
                <a:ea typeface="Roboto Black" panose="02000000000000000000" pitchFamily="2" charset="0"/>
              </a:rPr>
              <a:t> </a:t>
            </a:r>
            <a:r>
              <a:rPr lang="ru-RU" sz="3600" dirty="0" err="1">
                <a:latin typeface="Roboto Black" panose="02000000000000000000" pitchFamily="2" charset="0"/>
                <a:ea typeface="Roboto Black" panose="02000000000000000000" pitchFamily="2" charset="0"/>
              </a:rPr>
              <a:t>дасан</a:t>
            </a:r>
            <a:endParaRPr lang="ru-RU" sz="3600" dirty="0">
              <a:latin typeface="Roboto Black" panose="02000000000000000000" pitchFamily="2" charset="0"/>
              <a:ea typeface="Roboto Black" panose="02000000000000000000" pitchFamily="2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5EF66FEC-5EFC-4B9F-9736-52DD2C72A97C}"/>
              </a:ext>
            </a:extLst>
          </p:cNvPr>
          <p:cNvSpPr txBox="1"/>
          <p:nvPr/>
        </p:nvSpPr>
        <p:spPr>
          <a:xfrm>
            <a:off x="1698664" y="2492611"/>
            <a:ext cx="2370551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400" i="1" dirty="0">
                <a:ea typeface="Roboto" panose="02000000000000000000" pitchFamily="2" charset="0"/>
              </a:rPr>
              <a:t>На бурятском языке: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B29279AE-6500-4180-9155-67BAA78B21C4}"/>
              </a:ext>
            </a:extLst>
          </p:cNvPr>
          <p:cNvSpPr txBox="1"/>
          <p:nvPr/>
        </p:nvSpPr>
        <p:spPr>
          <a:xfrm>
            <a:off x="1647588" y="3651870"/>
            <a:ext cx="6957571" cy="58964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vi-VN" sz="1400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Яруунын аймагай Эгэтын дасан (түбэд. «Дамчо́й Равжели́нг») 1824-1826 онуудта баригдаа. Эгэтын дасанай гол шүт</a:t>
            </a:r>
            <a:r>
              <a:rPr lang="en-US" sz="1400" dirty="0" err="1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ɵɵ</a:t>
            </a:r>
            <a:r>
              <a:rPr lang="vi-VN" sz="1400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н гээшэ Зандан Жуу болоно.</a:t>
            </a:r>
            <a:endParaRPr lang="ru-RU" sz="1400" dirty="0">
              <a:solidFill>
                <a:srgbClr val="000000"/>
              </a:solidFill>
              <a:effectLst/>
              <a:latin typeface="Roboto" panose="02000000000000000000" pitchFamily="2" charset="0"/>
              <a:ea typeface="Roboto" panose="02000000000000000000" pitchFamily="2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33993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hlinkClick r:id="rId2" action="ppaction://hlinksldjump"/>
            <a:extLst>
              <a:ext uri="{FF2B5EF4-FFF2-40B4-BE49-F238E27FC236}">
                <a16:creationId xmlns:a16="http://schemas.microsoft.com/office/drawing/2014/main" xmlns="" id="{0CE2BBC9-AE39-4037-A395-9EC7C745C6CC}"/>
              </a:ext>
            </a:extLst>
          </p:cNvPr>
          <p:cNvSpPr txBox="1"/>
          <p:nvPr/>
        </p:nvSpPr>
        <p:spPr>
          <a:xfrm>
            <a:off x="267324" y="4115872"/>
            <a:ext cx="1135247" cy="369332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rtlCol="0">
            <a:spAutoFit/>
          </a:bodyPr>
          <a:lstStyle/>
          <a:p>
            <a:r>
              <a:rPr lang="ru-RU" dirty="0">
                <a:solidFill>
                  <a:srgbClr val="AA241A"/>
                </a:solidFill>
                <a:latin typeface="Raleway SemiBold" panose="020B0703030101060003" pitchFamily="34" charset="-52"/>
              </a:rPr>
              <a:t>Алфавит</a:t>
            </a: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xmlns="" id="{248407A4-05CF-461F-8713-CC76A8BE3FAD}"/>
              </a:ext>
            </a:extLst>
          </p:cNvPr>
          <p:cNvSpPr/>
          <p:nvPr/>
        </p:nvSpPr>
        <p:spPr>
          <a:xfrm>
            <a:off x="6856" y="8486"/>
            <a:ext cx="1656184" cy="1938992"/>
          </a:xfrm>
          <a:prstGeom prst="rect">
            <a:avLst/>
          </a:prstGeom>
          <a:noFill/>
          <a:ln w="12700">
            <a:noFill/>
          </a:ln>
          <a:effectLst>
            <a:outerShdw blurRad="107950" dist="12700" dir="5400000" algn="ctr">
              <a:srgbClr val="000000"/>
            </a:outerShdw>
          </a:effectLst>
        </p:spPr>
        <p:txBody>
          <a:bodyPr wrap="square" lIns="91440" tIns="45720" rIns="91440" bIns="45720">
            <a:spAutoFit/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12000" b="1" dirty="0">
                <a:ln w="11430">
                  <a:noFill/>
                </a:ln>
                <a:solidFill>
                  <a:srgbClr val="C00000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К</a:t>
            </a:r>
            <a:endParaRPr lang="ru-RU" sz="12000" b="1" dirty="0">
              <a:ln w="11430">
                <a:noFill/>
              </a:ln>
              <a:solidFill>
                <a:srgbClr val="C00000"/>
              </a:solidFill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CC64A667-0021-4046-9B45-988C0125AF2D}"/>
              </a:ext>
            </a:extLst>
          </p:cNvPr>
          <p:cNvSpPr txBox="1"/>
          <p:nvPr/>
        </p:nvSpPr>
        <p:spPr>
          <a:xfrm>
            <a:off x="1907704" y="360045"/>
            <a:ext cx="410445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3600" dirty="0">
                <a:solidFill>
                  <a:srgbClr val="FF0000"/>
                </a:solidFill>
                <a:latin typeface="Roboto Black" panose="02000000000000000000" pitchFamily="2" charset="0"/>
                <a:ea typeface="Roboto Black" panose="02000000000000000000" pitchFamily="2" charset="0"/>
              </a:rPr>
              <a:t>К</a:t>
            </a:r>
            <a:r>
              <a:rPr lang="ru-RU" sz="3600" dirty="0">
                <a:latin typeface="Roboto Black" panose="02000000000000000000" pitchFamily="2" charset="0"/>
                <a:ea typeface="Roboto Black" panose="02000000000000000000" pitchFamily="2" charset="0"/>
              </a:rPr>
              <a:t>яхта</a:t>
            </a:r>
            <a:endParaRPr lang="ru-RU" sz="3600" dirty="0"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7CFFFAF4-D846-433B-AFFB-3FC717E54D97}"/>
              </a:ext>
            </a:extLst>
          </p:cNvPr>
          <p:cNvSpPr txBox="1"/>
          <p:nvPr/>
        </p:nvSpPr>
        <p:spPr>
          <a:xfrm>
            <a:off x="1867554" y="1089713"/>
            <a:ext cx="7092279" cy="58964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ru-RU" sz="1400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Город на границе с Монголией, через который проходил Чайный путь. «Песчаная Венеция». Центр общественной и культурной жизни Забайкалья в XIX в.</a:t>
            </a:r>
            <a:endParaRPr lang="ru-RU" sz="1400" dirty="0">
              <a:solidFill>
                <a:srgbClr val="000000"/>
              </a:solidFill>
              <a:effectLst/>
              <a:latin typeface="Roboto" panose="02000000000000000000" pitchFamily="2" charset="0"/>
              <a:ea typeface="Roboto" panose="02000000000000000000" pitchFamily="2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D5D98A44-08C5-4D50-9036-6A8790A4C2C9}"/>
              </a:ext>
            </a:extLst>
          </p:cNvPr>
          <p:cNvSpPr txBox="1"/>
          <p:nvPr/>
        </p:nvSpPr>
        <p:spPr>
          <a:xfrm>
            <a:off x="1907704" y="142280"/>
            <a:ext cx="252028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400" i="1" dirty="0">
                <a:ea typeface="Roboto" panose="02000000000000000000" pitchFamily="2" charset="0"/>
              </a:rPr>
              <a:t>На русском языке: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A30B070D-8967-490E-9A86-24611DFCEF12}"/>
              </a:ext>
            </a:extLst>
          </p:cNvPr>
          <p:cNvSpPr txBox="1"/>
          <p:nvPr/>
        </p:nvSpPr>
        <p:spPr>
          <a:xfrm>
            <a:off x="1914688" y="2711174"/>
            <a:ext cx="34494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3600" dirty="0" err="1">
                <a:latin typeface="Roboto Black" panose="02000000000000000000" pitchFamily="2" charset="0"/>
                <a:ea typeface="Roboto Black" panose="02000000000000000000" pitchFamily="2" charset="0"/>
              </a:rPr>
              <a:t>Хяагта</a:t>
            </a:r>
            <a:endParaRPr lang="ru-RU" sz="3600" dirty="0">
              <a:latin typeface="Roboto Black" panose="02000000000000000000" pitchFamily="2" charset="0"/>
              <a:ea typeface="Roboto Black" panose="02000000000000000000" pitchFamily="2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5EF66FEC-5EFC-4B9F-9736-52DD2C72A97C}"/>
              </a:ext>
            </a:extLst>
          </p:cNvPr>
          <p:cNvSpPr txBox="1"/>
          <p:nvPr/>
        </p:nvSpPr>
        <p:spPr>
          <a:xfrm>
            <a:off x="1914688" y="2478021"/>
            <a:ext cx="2370551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400" i="1" dirty="0">
                <a:ea typeface="Roboto" panose="02000000000000000000" pitchFamily="2" charset="0"/>
              </a:rPr>
              <a:t>На бурятском языке: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B29279AE-6500-4180-9155-67BAA78B21C4}"/>
              </a:ext>
            </a:extLst>
          </p:cNvPr>
          <p:cNvSpPr txBox="1"/>
          <p:nvPr/>
        </p:nvSpPr>
        <p:spPr>
          <a:xfrm>
            <a:off x="1907704" y="3710889"/>
            <a:ext cx="6957571" cy="58964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ru-RU" sz="14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Сайн</a:t>
            </a:r>
            <a:r>
              <a:rPr lang="ru-RU" sz="14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харгы</a:t>
            </a:r>
            <a:r>
              <a:rPr lang="ru-RU" sz="14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. «Эль</a:t>
            </a:r>
            <a:r>
              <a:rPr lang="en-US" sz="14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h</a:t>
            </a:r>
            <a:r>
              <a:rPr lang="ru-RU" sz="14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этэ</a:t>
            </a:r>
            <a:r>
              <a:rPr lang="ru-RU" sz="14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Венеци</a:t>
            </a:r>
            <a:r>
              <a:rPr lang="ru-RU" sz="14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». </a:t>
            </a:r>
            <a:r>
              <a:rPr lang="ru-RU" sz="14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Үбэр</a:t>
            </a:r>
            <a:r>
              <a:rPr lang="ru-RU" sz="14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Байгалай</a:t>
            </a:r>
            <a:r>
              <a:rPr lang="ru-RU" sz="14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19-дэхи </a:t>
            </a:r>
            <a:r>
              <a:rPr lang="ru-RU" sz="14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зуун</a:t>
            </a:r>
            <a:r>
              <a:rPr lang="ru-RU" sz="14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жэлэй</a:t>
            </a:r>
            <a:r>
              <a:rPr lang="ru-RU" sz="14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ниигэм</a:t>
            </a:r>
            <a:r>
              <a:rPr lang="ru-RU" sz="14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болон </a:t>
            </a:r>
            <a:r>
              <a:rPr lang="ru-RU" sz="14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соёлой</a:t>
            </a:r>
            <a:r>
              <a:rPr lang="ru-RU" sz="14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түб</a:t>
            </a:r>
            <a:r>
              <a:rPr lang="ru-RU" sz="14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..</a:t>
            </a:r>
          </a:p>
        </p:txBody>
      </p:sp>
    </p:spTree>
    <p:extLst>
      <p:ext uri="{BB962C8B-B14F-4D97-AF65-F5344CB8AC3E}">
        <p14:creationId xmlns:p14="http://schemas.microsoft.com/office/powerpoint/2010/main" val="23874802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hlinkClick r:id="rId2" action="ppaction://hlinksldjump"/>
            <a:extLst>
              <a:ext uri="{FF2B5EF4-FFF2-40B4-BE49-F238E27FC236}">
                <a16:creationId xmlns:a16="http://schemas.microsoft.com/office/drawing/2014/main" xmlns="" id="{0CE2BBC9-AE39-4037-A395-9EC7C745C6CC}"/>
              </a:ext>
            </a:extLst>
          </p:cNvPr>
          <p:cNvSpPr txBox="1"/>
          <p:nvPr/>
        </p:nvSpPr>
        <p:spPr>
          <a:xfrm>
            <a:off x="251520" y="4115872"/>
            <a:ext cx="1135247" cy="369332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rtlCol="0">
            <a:spAutoFit/>
          </a:bodyPr>
          <a:lstStyle/>
          <a:p>
            <a:r>
              <a:rPr lang="ru-RU" dirty="0">
                <a:solidFill>
                  <a:srgbClr val="AA241A"/>
                </a:solidFill>
                <a:latin typeface="Raleway SemiBold" panose="020B0703030101060003" pitchFamily="34" charset="-52"/>
              </a:rPr>
              <a:t>Алфавит</a:t>
            </a: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xmlns="" id="{248407A4-05CF-461F-8713-CC76A8BE3FAD}"/>
              </a:ext>
            </a:extLst>
          </p:cNvPr>
          <p:cNvSpPr/>
          <p:nvPr/>
        </p:nvSpPr>
        <p:spPr>
          <a:xfrm>
            <a:off x="35496" y="0"/>
            <a:ext cx="1656184" cy="1938992"/>
          </a:xfrm>
          <a:prstGeom prst="rect">
            <a:avLst/>
          </a:prstGeom>
          <a:noFill/>
          <a:ln w="12700">
            <a:noFill/>
          </a:ln>
          <a:effectLst>
            <a:outerShdw blurRad="107950" dist="12700" dir="5400000" algn="ctr">
              <a:srgbClr val="000000"/>
            </a:outerShdw>
          </a:effectLst>
        </p:spPr>
        <p:txBody>
          <a:bodyPr wrap="square" lIns="91440" tIns="45720" rIns="91440" bIns="45720">
            <a:spAutoFit/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12000" b="1" dirty="0">
                <a:ln w="11430">
                  <a:noFill/>
                </a:ln>
                <a:solidFill>
                  <a:srgbClr val="C00000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Л</a:t>
            </a:r>
            <a:endParaRPr lang="ru-RU" sz="12000" b="1" dirty="0">
              <a:ln w="11430">
                <a:noFill/>
              </a:ln>
              <a:solidFill>
                <a:srgbClr val="C00000"/>
              </a:solidFill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5BDC0415-A568-445D-B2B5-E91212B28D21}"/>
              </a:ext>
            </a:extLst>
          </p:cNvPr>
          <p:cNvSpPr txBox="1"/>
          <p:nvPr/>
        </p:nvSpPr>
        <p:spPr>
          <a:xfrm>
            <a:off x="1907704" y="360045"/>
            <a:ext cx="410445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3600" dirty="0">
                <a:solidFill>
                  <a:srgbClr val="FF0000"/>
                </a:solidFill>
                <a:latin typeface="Roboto Black" panose="02000000000000000000" pitchFamily="2" charset="0"/>
                <a:ea typeface="Roboto Black" panose="02000000000000000000" pitchFamily="2" charset="0"/>
              </a:rPr>
              <a:t>Л</a:t>
            </a:r>
            <a:r>
              <a:rPr lang="ru-RU" sz="3600" dirty="0">
                <a:latin typeface="Roboto Black" panose="02000000000000000000" pitchFamily="2" charset="0"/>
                <a:ea typeface="Roboto Black" panose="02000000000000000000" pitchFamily="2" charset="0"/>
              </a:rPr>
              <a:t>егенды</a:t>
            </a:r>
            <a:endParaRPr lang="ru-RU" sz="3600" dirty="0"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9E7C360E-DFED-406E-A41A-6A514DEBB266}"/>
              </a:ext>
            </a:extLst>
          </p:cNvPr>
          <p:cNvSpPr txBox="1"/>
          <p:nvPr/>
        </p:nvSpPr>
        <p:spPr>
          <a:xfrm>
            <a:off x="1867554" y="1089713"/>
            <a:ext cx="7092279" cy="8481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ru-RU" sz="1400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Легенды Байкала – легенды об Ангаре, об омулевой бочке, о скале Шаманке, о небесной деве-лебедь, о чайке-</a:t>
            </a:r>
            <a:r>
              <a:rPr lang="ru-RU" sz="1400" dirty="0" err="1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необычайке</a:t>
            </a:r>
            <a:r>
              <a:rPr lang="ru-RU" sz="1400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, о ветрах Байкала завораживают, воодушевляют и лечат.</a:t>
            </a:r>
            <a:endParaRPr lang="ru-RU" sz="1400" dirty="0">
              <a:solidFill>
                <a:srgbClr val="000000"/>
              </a:solidFill>
              <a:effectLst/>
              <a:latin typeface="Roboto" panose="02000000000000000000" pitchFamily="2" charset="0"/>
              <a:ea typeface="Roboto" panose="02000000000000000000" pitchFamily="2" charset="0"/>
              <a:cs typeface="Times New Roman" panose="02020603050405020304" pitchFamily="18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7D579B40-B160-4668-B398-03834AA3032E}"/>
              </a:ext>
            </a:extLst>
          </p:cNvPr>
          <p:cNvSpPr txBox="1"/>
          <p:nvPr/>
        </p:nvSpPr>
        <p:spPr>
          <a:xfrm>
            <a:off x="1907704" y="142280"/>
            <a:ext cx="252028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400" i="1" dirty="0">
                <a:ea typeface="Roboto" panose="02000000000000000000" pitchFamily="2" charset="0"/>
              </a:rPr>
              <a:t>На русском языке: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C0F99247-4E02-4CF2-BA5B-DBCE3B18F154}"/>
              </a:ext>
            </a:extLst>
          </p:cNvPr>
          <p:cNvSpPr txBox="1"/>
          <p:nvPr/>
        </p:nvSpPr>
        <p:spPr>
          <a:xfrm>
            <a:off x="1914688" y="2478021"/>
            <a:ext cx="2370551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400" i="1" dirty="0">
                <a:ea typeface="Roboto" panose="02000000000000000000" pitchFamily="2" charset="0"/>
              </a:rPr>
              <a:t>На бурятском языке: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E73ED4E9-6959-40B7-B26D-9040DC2F8F82}"/>
              </a:ext>
            </a:extLst>
          </p:cNvPr>
          <p:cNvSpPr txBox="1"/>
          <p:nvPr/>
        </p:nvSpPr>
        <p:spPr>
          <a:xfrm>
            <a:off x="1907704" y="3710889"/>
            <a:ext cx="6957571" cy="58964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ru-RU" sz="14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Ангар </a:t>
            </a:r>
            <a:r>
              <a:rPr lang="ru-RU" sz="14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дүүхэй</a:t>
            </a:r>
            <a:r>
              <a:rPr lang="ru-RU" sz="14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, </a:t>
            </a:r>
            <a:r>
              <a:rPr lang="ru-RU" sz="14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омолиин</a:t>
            </a:r>
            <a:r>
              <a:rPr lang="ru-RU" sz="14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боошхо</a:t>
            </a:r>
            <a:r>
              <a:rPr lang="ru-RU" sz="14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, </a:t>
            </a:r>
            <a:r>
              <a:rPr lang="ru-RU" sz="14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Удаган</a:t>
            </a:r>
            <a:r>
              <a:rPr lang="ru-RU" sz="14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хабсагай</a:t>
            </a:r>
            <a:r>
              <a:rPr lang="ru-RU" sz="14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, </a:t>
            </a:r>
            <a:r>
              <a:rPr lang="ru-RU" sz="14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тэнгэриин</a:t>
            </a:r>
            <a:r>
              <a:rPr lang="ru-RU" sz="14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хүүхэн</a:t>
            </a:r>
            <a:r>
              <a:rPr lang="ru-RU" sz="14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, </a:t>
            </a:r>
            <a:r>
              <a:rPr lang="ru-RU" sz="14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хун</a:t>
            </a:r>
            <a:r>
              <a:rPr lang="ru-RU" sz="14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шубуун</a:t>
            </a:r>
            <a:r>
              <a:rPr lang="ru-RU" sz="14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, </a:t>
            </a:r>
            <a:r>
              <a:rPr lang="ru-RU" sz="14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гайхамшагта</a:t>
            </a:r>
            <a:r>
              <a:rPr lang="ru-RU" sz="14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хилгана</a:t>
            </a:r>
            <a:r>
              <a:rPr lang="ru-RU" sz="14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шубуун</a:t>
            </a:r>
            <a:r>
              <a:rPr lang="ru-RU" sz="14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– </a:t>
            </a:r>
            <a:r>
              <a:rPr lang="ru-RU" sz="14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эдэ</a:t>
            </a:r>
            <a:r>
              <a:rPr lang="ru-RU" sz="14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бүгэдэ</a:t>
            </a:r>
            <a:r>
              <a:rPr lang="ru-RU" sz="14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Байгал</a:t>
            </a:r>
            <a:r>
              <a:rPr lang="ru-RU" sz="14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далайн</a:t>
            </a:r>
            <a:r>
              <a:rPr lang="ru-RU" sz="14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үльгэр</a:t>
            </a:r>
            <a:r>
              <a:rPr lang="ru-RU" sz="14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домогууд</a:t>
            </a:r>
            <a:r>
              <a:rPr lang="ru-RU" sz="14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975643DA-8B8C-495D-A425-7C64E5891926}"/>
              </a:ext>
            </a:extLst>
          </p:cNvPr>
          <p:cNvSpPr txBox="1"/>
          <p:nvPr/>
        </p:nvSpPr>
        <p:spPr>
          <a:xfrm>
            <a:off x="1853218" y="2787286"/>
            <a:ext cx="410445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3600" dirty="0" err="1">
                <a:latin typeface="Roboto Black" panose="02000000000000000000" pitchFamily="2" charset="0"/>
                <a:ea typeface="Roboto Black" panose="02000000000000000000" pitchFamily="2" charset="0"/>
              </a:rPr>
              <a:t>Домог</a:t>
            </a:r>
            <a:endParaRPr lang="ru-RU" sz="3600" dirty="0"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63710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hlinkClick r:id="rId2" action="ppaction://hlinksldjump"/>
            <a:extLst>
              <a:ext uri="{FF2B5EF4-FFF2-40B4-BE49-F238E27FC236}">
                <a16:creationId xmlns:a16="http://schemas.microsoft.com/office/drawing/2014/main" xmlns="" id="{0CE2BBC9-AE39-4037-A395-9EC7C745C6CC}"/>
              </a:ext>
            </a:extLst>
          </p:cNvPr>
          <p:cNvSpPr txBox="1"/>
          <p:nvPr/>
        </p:nvSpPr>
        <p:spPr>
          <a:xfrm>
            <a:off x="238516" y="4115872"/>
            <a:ext cx="1135247" cy="369332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rtlCol="0">
            <a:spAutoFit/>
          </a:bodyPr>
          <a:lstStyle/>
          <a:p>
            <a:r>
              <a:rPr lang="ru-RU" dirty="0">
                <a:solidFill>
                  <a:srgbClr val="AA241A"/>
                </a:solidFill>
                <a:latin typeface="Raleway SemiBold" panose="020B0703030101060003" pitchFamily="34" charset="-52"/>
              </a:rPr>
              <a:t>Алфавит</a:t>
            </a: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xmlns="" id="{248407A4-05CF-461F-8713-CC76A8BE3FAD}"/>
              </a:ext>
            </a:extLst>
          </p:cNvPr>
          <p:cNvSpPr/>
          <p:nvPr/>
        </p:nvSpPr>
        <p:spPr>
          <a:xfrm>
            <a:off x="-21952" y="8486"/>
            <a:ext cx="1656184" cy="1938992"/>
          </a:xfrm>
          <a:prstGeom prst="rect">
            <a:avLst/>
          </a:prstGeom>
          <a:noFill/>
          <a:ln w="12700">
            <a:noFill/>
          </a:ln>
          <a:effectLst>
            <a:outerShdw blurRad="107950" dist="12700" dir="5400000" algn="ctr">
              <a:srgbClr val="000000"/>
            </a:outerShdw>
          </a:effectLst>
        </p:spPr>
        <p:txBody>
          <a:bodyPr wrap="square" lIns="91440" tIns="45720" rIns="91440" bIns="45720">
            <a:spAutoFit/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12000" b="1" dirty="0">
                <a:ln w="11430">
                  <a:noFill/>
                </a:ln>
                <a:solidFill>
                  <a:srgbClr val="C00000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М</a:t>
            </a:r>
            <a:endParaRPr lang="ru-RU" sz="12000" b="1" dirty="0">
              <a:ln w="11430">
                <a:noFill/>
              </a:ln>
              <a:solidFill>
                <a:srgbClr val="C00000"/>
              </a:solidFill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ACFC2BEF-9AF2-4D67-9DE7-5142CBA30578}"/>
              </a:ext>
            </a:extLst>
          </p:cNvPr>
          <p:cNvSpPr txBox="1"/>
          <p:nvPr/>
        </p:nvSpPr>
        <p:spPr>
          <a:xfrm>
            <a:off x="2123728" y="331115"/>
            <a:ext cx="266429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3600" dirty="0" err="1">
                <a:solidFill>
                  <a:srgbClr val="FF0000"/>
                </a:solidFill>
                <a:latin typeface="Roboto Black" panose="02000000000000000000" pitchFamily="2" charset="0"/>
                <a:ea typeface="Roboto Black" panose="02000000000000000000" pitchFamily="2" charset="0"/>
              </a:rPr>
              <a:t>М</a:t>
            </a:r>
            <a:r>
              <a:rPr lang="ru-RU" sz="3600" dirty="0" err="1">
                <a:latin typeface="Roboto Black" panose="02000000000000000000" pitchFamily="2" charset="0"/>
                <a:ea typeface="Roboto Black" panose="02000000000000000000" pitchFamily="2" charset="0"/>
              </a:rPr>
              <a:t>орин</a:t>
            </a:r>
            <a:r>
              <a:rPr lang="ru-RU" sz="3600" dirty="0">
                <a:latin typeface="Roboto Black" panose="02000000000000000000" pitchFamily="2" charset="0"/>
                <a:ea typeface="Roboto Black" panose="02000000000000000000" pitchFamily="2" charset="0"/>
              </a:rPr>
              <a:t>-хур</a:t>
            </a:r>
            <a:endParaRPr lang="ru-RU" sz="3600" dirty="0"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89B61EE5-0E67-41F5-89FF-04880E82B8AF}"/>
              </a:ext>
            </a:extLst>
          </p:cNvPr>
          <p:cNvSpPr txBox="1"/>
          <p:nvPr/>
        </p:nvSpPr>
        <p:spPr>
          <a:xfrm>
            <a:off x="2123728" y="113350"/>
            <a:ext cx="252028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400" i="1" dirty="0">
                <a:ea typeface="Roboto" panose="02000000000000000000" pitchFamily="2" charset="0"/>
              </a:rPr>
              <a:t>На русском языке: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4805D06C-377A-4E17-880D-ADEA64E6517E}"/>
              </a:ext>
            </a:extLst>
          </p:cNvPr>
          <p:cNvSpPr txBox="1"/>
          <p:nvPr/>
        </p:nvSpPr>
        <p:spPr>
          <a:xfrm>
            <a:off x="2201448" y="2809602"/>
            <a:ext cx="383630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3600" dirty="0" err="1">
                <a:solidFill>
                  <a:srgbClr val="FF0000"/>
                </a:solidFill>
                <a:latin typeface="Roboto Black" panose="02000000000000000000" pitchFamily="2" charset="0"/>
                <a:ea typeface="Roboto Black" panose="02000000000000000000" pitchFamily="2" charset="0"/>
              </a:rPr>
              <a:t>М</a:t>
            </a:r>
            <a:r>
              <a:rPr lang="ru-RU" sz="3600" dirty="0" err="1">
                <a:latin typeface="Roboto Black" panose="02000000000000000000" pitchFamily="2" charset="0"/>
                <a:ea typeface="Roboto Black" panose="02000000000000000000" pitchFamily="2" charset="0"/>
              </a:rPr>
              <a:t>орин</a:t>
            </a:r>
            <a:r>
              <a:rPr lang="ru-RU" sz="3600" dirty="0">
                <a:latin typeface="Roboto Black" panose="02000000000000000000" pitchFamily="2" charset="0"/>
                <a:ea typeface="Roboto Black" panose="02000000000000000000" pitchFamily="2" charset="0"/>
              </a:rPr>
              <a:t> </a:t>
            </a:r>
            <a:r>
              <a:rPr lang="ru-RU" sz="3600" dirty="0" err="1">
                <a:latin typeface="Roboto Black" panose="02000000000000000000" pitchFamily="2" charset="0"/>
                <a:ea typeface="Roboto Black" panose="02000000000000000000" pitchFamily="2" charset="0"/>
              </a:rPr>
              <a:t>хуур</a:t>
            </a:r>
            <a:r>
              <a:rPr lang="ru-RU" sz="3600" dirty="0">
                <a:solidFill>
                  <a:srgbClr val="FF0000"/>
                </a:solidFill>
                <a:latin typeface="Roboto Black" panose="02000000000000000000" pitchFamily="2" charset="0"/>
                <a:ea typeface="Roboto Black" panose="02000000000000000000" pitchFamily="2" charset="0"/>
              </a:rPr>
              <a:t> </a:t>
            </a:r>
            <a:endParaRPr lang="ru-RU" sz="3600" dirty="0"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9FEA45D8-9871-4152-B083-C2F0E673B7A4}"/>
              </a:ext>
            </a:extLst>
          </p:cNvPr>
          <p:cNvSpPr txBox="1"/>
          <p:nvPr/>
        </p:nvSpPr>
        <p:spPr>
          <a:xfrm>
            <a:off x="2201449" y="2576449"/>
            <a:ext cx="2370551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400" i="1" dirty="0">
                <a:ea typeface="Roboto" panose="02000000000000000000" pitchFamily="2" charset="0"/>
              </a:rPr>
              <a:t>На бурятском языке: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BBC15569-2B23-40F5-8278-2D86FC55CC76}"/>
              </a:ext>
            </a:extLst>
          </p:cNvPr>
          <p:cNvSpPr txBox="1"/>
          <p:nvPr/>
        </p:nvSpPr>
        <p:spPr>
          <a:xfrm>
            <a:off x="2958996" y="1159462"/>
            <a:ext cx="2704587" cy="1169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/>
            <a:r>
              <a:rPr lang="ru-RU" sz="14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Струна, струна волосяная,</a:t>
            </a:r>
          </a:p>
          <a:p>
            <a:pPr algn="just"/>
            <a:r>
              <a:rPr lang="ru-RU" sz="14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чем в сердце родину заменишь?</a:t>
            </a:r>
          </a:p>
          <a:p>
            <a:pPr algn="just"/>
            <a:r>
              <a:rPr lang="ru-RU" sz="14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Пой, пой, струна моя степная,</a:t>
            </a:r>
          </a:p>
          <a:p>
            <a:pPr algn="just"/>
            <a:r>
              <a:rPr lang="ru-RU" sz="14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пой так, как только ты умеешь.</a:t>
            </a:r>
          </a:p>
          <a:p>
            <a:pPr algn="just"/>
            <a:endParaRPr lang="ru-RU" sz="1400" i="1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Roboto" panose="02000000000000000000" pitchFamily="2" charset="0"/>
              <a:cs typeface="Times New Roman" panose="02020603050405020304" pitchFamily="18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F957A653-0514-46F8-AAA9-35CC9A2D191B}"/>
              </a:ext>
            </a:extLst>
          </p:cNvPr>
          <p:cNvSpPr txBox="1"/>
          <p:nvPr/>
        </p:nvSpPr>
        <p:spPr>
          <a:xfrm>
            <a:off x="2959060" y="3552208"/>
            <a:ext cx="347383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/>
            <a:r>
              <a:rPr lang="ru-RU" sz="14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4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Хүбшэргэй</a:t>
            </a:r>
            <a:r>
              <a:rPr lang="ru-RU" sz="14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, </a:t>
            </a:r>
            <a:r>
              <a:rPr lang="ru-RU" sz="14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шүрбэ</a:t>
            </a:r>
            <a:r>
              <a:rPr lang="en-US" sz="14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h</a:t>
            </a:r>
            <a:r>
              <a:rPr lang="ru-RU" sz="14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эн </a:t>
            </a:r>
            <a:r>
              <a:rPr lang="ru-RU" sz="14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хүбшэргэй</a:t>
            </a:r>
            <a:r>
              <a:rPr lang="ru-RU" sz="14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,</a:t>
            </a:r>
          </a:p>
          <a:p>
            <a:pPr algn="just"/>
            <a:r>
              <a:rPr lang="ru-RU" sz="14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Зүрхэнд</a:t>
            </a:r>
            <a:r>
              <a:rPr lang="en-US" sz="14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ɵɵ</a:t>
            </a:r>
            <a:r>
              <a:rPr lang="en-US" sz="14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4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эхэ</a:t>
            </a:r>
            <a:r>
              <a:rPr lang="ru-RU" sz="14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4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ороноо</a:t>
            </a:r>
            <a:r>
              <a:rPr lang="ru-RU" sz="14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4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юугээр</a:t>
            </a:r>
            <a:r>
              <a:rPr lang="ru-RU" sz="14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14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h</a:t>
            </a:r>
            <a:r>
              <a:rPr lang="ru-RU" sz="14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элгэхэбши</a:t>
            </a:r>
            <a:r>
              <a:rPr lang="ru-RU" sz="14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?</a:t>
            </a:r>
          </a:p>
          <a:p>
            <a:pPr algn="just"/>
            <a:r>
              <a:rPr lang="ru-RU" sz="14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Дуулыш</a:t>
            </a:r>
            <a:r>
              <a:rPr lang="ru-RU" sz="14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, </a:t>
            </a:r>
            <a:r>
              <a:rPr lang="ru-RU" sz="14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дуулыш</a:t>
            </a:r>
            <a:r>
              <a:rPr lang="ru-RU" sz="14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, </a:t>
            </a:r>
            <a:r>
              <a:rPr lang="ru-RU" sz="14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талын</a:t>
            </a:r>
            <a:r>
              <a:rPr lang="ru-RU" sz="14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4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минии</a:t>
            </a:r>
            <a:r>
              <a:rPr lang="ru-RU" sz="14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4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хүбшэргэй</a:t>
            </a:r>
            <a:r>
              <a:rPr lang="ru-RU" sz="14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,</a:t>
            </a:r>
          </a:p>
          <a:p>
            <a:pPr algn="just"/>
            <a:r>
              <a:rPr lang="ru-RU" sz="14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Ямараар</a:t>
            </a:r>
            <a:r>
              <a:rPr lang="ru-RU" sz="14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4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дуулажа</a:t>
            </a:r>
            <a:r>
              <a:rPr lang="ru-RU" sz="14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4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шадахабши</a:t>
            </a:r>
            <a:r>
              <a:rPr lang="ru-RU" sz="14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, </a:t>
            </a:r>
            <a:r>
              <a:rPr lang="ru-RU" sz="14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дуулыш</a:t>
            </a:r>
            <a:endParaRPr lang="ru-RU" sz="1400" i="1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Roboto" panose="02000000000000000000" pitchFamily="2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430037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hlinkClick r:id="rId2" action="ppaction://hlinksldjump"/>
            <a:extLst>
              <a:ext uri="{FF2B5EF4-FFF2-40B4-BE49-F238E27FC236}">
                <a16:creationId xmlns:a16="http://schemas.microsoft.com/office/drawing/2014/main" xmlns="" id="{0CE2BBC9-AE39-4037-A395-9EC7C745C6CC}"/>
              </a:ext>
            </a:extLst>
          </p:cNvPr>
          <p:cNvSpPr txBox="1"/>
          <p:nvPr/>
        </p:nvSpPr>
        <p:spPr>
          <a:xfrm>
            <a:off x="216518" y="4115872"/>
            <a:ext cx="1135247" cy="369332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rtlCol="0">
            <a:spAutoFit/>
          </a:bodyPr>
          <a:lstStyle/>
          <a:p>
            <a:r>
              <a:rPr lang="ru-RU" dirty="0">
                <a:solidFill>
                  <a:srgbClr val="AA241A"/>
                </a:solidFill>
                <a:latin typeface="Raleway SemiBold" panose="020B0703030101060003" pitchFamily="34" charset="-52"/>
              </a:rPr>
              <a:t>Алфавит</a:t>
            </a: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xmlns="" id="{248407A4-05CF-461F-8713-CC76A8BE3FAD}"/>
              </a:ext>
            </a:extLst>
          </p:cNvPr>
          <p:cNvSpPr/>
          <p:nvPr/>
        </p:nvSpPr>
        <p:spPr>
          <a:xfrm>
            <a:off x="-43950" y="1286"/>
            <a:ext cx="1656184" cy="1938992"/>
          </a:xfrm>
          <a:prstGeom prst="rect">
            <a:avLst/>
          </a:prstGeom>
          <a:noFill/>
          <a:ln w="12700">
            <a:noFill/>
          </a:ln>
          <a:effectLst>
            <a:outerShdw blurRad="107950" dist="12700" dir="5400000" algn="ctr">
              <a:srgbClr val="000000"/>
            </a:outerShdw>
          </a:effectLst>
        </p:spPr>
        <p:txBody>
          <a:bodyPr wrap="square" lIns="91440" tIns="45720" rIns="91440" bIns="45720">
            <a:spAutoFit/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12000" b="1" dirty="0">
                <a:ln w="11430">
                  <a:noFill/>
                </a:ln>
                <a:solidFill>
                  <a:srgbClr val="C00000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Н</a:t>
            </a:r>
            <a:endParaRPr lang="ru-RU" sz="12000" b="1" dirty="0">
              <a:ln w="11430">
                <a:noFill/>
              </a:ln>
              <a:solidFill>
                <a:srgbClr val="C00000"/>
              </a:solidFill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9E26A7E5-159A-4774-B24E-ECD800A5F8B5}"/>
              </a:ext>
            </a:extLst>
          </p:cNvPr>
          <p:cNvSpPr txBox="1"/>
          <p:nvPr/>
        </p:nvSpPr>
        <p:spPr>
          <a:xfrm>
            <a:off x="1907704" y="360045"/>
            <a:ext cx="410445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3600" dirty="0">
                <a:solidFill>
                  <a:srgbClr val="FF0000"/>
                </a:solidFill>
                <a:latin typeface="Roboto Black" panose="02000000000000000000" pitchFamily="2" charset="0"/>
                <a:ea typeface="Roboto Black" panose="02000000000000000000" pitchFamily="2" charset="0"/>
              </a:rPr>
              <a:t>Н</a:t>
            </a:r>
            <a:r>
              <a:rPr lang="ru-RU" sz="3600" dirty="0">
                <a:latin typeface="Roboto Black" panose="02000000000000000000" pitchFamily="2" charset="0"/>
                <a:ea typeface="Roboto Black" panose="02000000000000000000" pitchFamily="2" charset="0"/>
              </a:rPr>
              <a:t>овоселенгинск</a:t>
            </a:r>
            <a:endParaRPr lang="ru-RU" sz="3600" dirty="0"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7F6D7089-8EA0-4FDE-AE12-1D539152154E}"/>
              </a:ext>
            </a:extLst>
          </p:cNvPr>
          <p:cNvSpPr txBox="1"/>
          <p:nvPr/>
        </p:nvSpPr>
        <p:spPr>
          <a:xfrm>
            <a:off x="1867554" y="1089713"/>
            <a:ext cx="7092279" cy="11067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ru-RU" sz="1400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Судьба города связана с прадедом А.С. Пушкина Абрамом Ганнибалом, военным инженером, сосланным на три года для построения Селенгинской крепости. И каждый год проходит Праздник «И вновь июнь! Шестое. Пушкин. И целый день звучат его стихи…».</a:t>
            </a:r>
            <a:endParaRPr lang="ru-RU" sz="1400" dirty="0">
              <a:solidFill>
                <a:srgbClr val="000000"/>
              </a:solidFill>
              <a:effectLst/>
              <a:latin typeface="Roboto" panose="02000000000000000000" pitchFamily="2" charset="0"/>
              <a:ea typeface="Roboto" panose="02000000000000000000" pitchFamily="2" charset="0"/>
              <a:cs typeface="Times New Roman" panose="02020603050405020304" pitchFamily="18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FEF55A61-82CC-494F-9DEA-AC45A3D58DB2}"/>
              </a:ext>
            </a:extLst>
          </p:cNvPr>
          <p:cNvSpPr txBox="1"/>
          <p:nvPr/>
        </p:nvSpPr>
        <p:spPr>
          <a:xfrm>
            <a:off x="1907704" y="142280"/>
            <a:ext cx="252028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400" i="1" dirty="0">
                <a:ea typeface="Roboto" panose="02000000000000000000" pitchFamily="2" charset="0"/>
              </a:rPr>
              <a:t>На русском языке: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66DFE732-6B99-4613-B5A9-6E7213B7D2A3}"/>
              </a:ext>
            </a:extLst>
          </p:cNvPr>
          <p:cNvSpPr txBox="1"/>
          <p:nvPr/>
        </p:nvSpPr>
        <p:spPr>
          <a:xfrm>
            <a:off x="1914688" y="2711174"/>
            <a:ext cx="553763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3600" dirty="0">
                <a:solidFill>
                  <a:srgbClr val="FF0000"/>
                </a:solidFill>
                <a:latin typeface="Roboto Black" panose="02000000000000000000" pitchFamily="2" charset="0"/>
                <a:ea typeface="Roboto Black" panose="02000000000000000000" pitchFamily="2" charset="0"/>
              </a:rPr>
              <a:t>Н</a:t>
            </a:r>
            <a:r>
              <a:rPr lang="ru-RU" sz="3600" dirty="0">
                <a:latin typeface="Roboto Black" panose="02000000000000000000" pitchFamily="2" charset="0"/>
                <a:ea typeface="Roboto Black" panose="02000000000000000000" pitchFamily="2" charset="0"/>
              </a:rPr>
              <a:t>овоселенгинск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4E6970E4-5963-4FDF-A52F-B553904AA8CC}"/>
              </a:ext>
            </a:extLst>
          </p:cNvPr>
          <p:cNvSpPr txBox="1"/>
          <p:nvPr/>
        </p:nvSpPr>
        <p:spPr>
          <a:xfrm>
            <a:off x="1914688" y="2478021"/>
            <a:ext cx="2370551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400" i="1" dirty="0">
                <a:ea typeface="Roboto" panose="02000000000000000000" pitchFamily="2" charset="0"/>
              </a:rPr>
              <a:t>На бурятском языке: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10BA3B45-B7BE-44A4-B5CB-E41599F83F95}"/>
              </a:ext>
            </a:extLst>
          </p:cNvPr>
          <p:cNvSpPr txBox="1"/>
          <p:nvPr/>
        </p:nvSpPr>
        <p:spPr>
          <a:xfrm>
            <a:off x="1934907" y="3434914"/>
            <a:ext cx="6957571" cy="136524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ru-RU" sz="14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А.С. </a:t>
            </a:r>
            <a:r>
              <a:rPr lang="ru-RU" sz="14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Пушкинай</a:t>
            </a:r>
            <a:r>
              <a:rPr lang="ru-RU" sz="14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хүгшэн</a:t>
            </a:r>
            <a:r>
              <a:rPr lang="ru-RU" sz="14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аба</a:t>
            </a:r>
            <a:r>
              <a:rPr lang="ru-RU" sz="14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болохо</a:t>
            </a:r>
            <a:r>
              <a:rPr lang="ru-RU" sz="14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Абрам </a:t>
            </a:r>
            <a:r>
              <a:rPr lang="ru-RU" sz="14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Ганнибалтай</a:t>
            </a:r>
            <a:r>
              <a:rPr lang="ru-RU" sz="14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хотын</a:t>
            </a:r>
            <a:r>
              <a:rPr lang="ru-RU" sz="14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хуби</a:t>
            </a:r>
            <a:r>
              <a:rPr lang="ru-RU" sz="14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заяан</a:t>
            </a:r>
            <a:r>
              <a:rPr lang="ru-RU" sz="14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холбоотой</a:t>
            </a:r>
            <a:r>
              <a:rPr lang="ru-RU" sz="14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. </a:t>
            </a:r>
            <a:r>
              <a:rPr lang="ru-RU" sz="14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Сэрэгэй</a:t>
            </a:r>
            <a:r>
              <a:rPr lang="ru-RU" sz="14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инженер Абрам Ганнибал </a:t>
            </a:r>
            <a:r>
              <a:rPr lang="ru-RU" sz="14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гурбан</a:t>
            </a:r>
            <a:r>
              <a:rPr lang="ru-RU" sz="14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жэлээр</a:t>
            </a:r>
            <a:r>
              <a:rPr lang="ru-RU" sz="14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Сэлэнгын</a:t>
            </a:r>
            <a:r>
              <a:rPr lang="ru-RU" sz="14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хэрэм</a:t>
            </a:r>
            <a:r>
              <a:rPr lang="ru-RU" sz="14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барихаяа</a:t>
            </a:r>
            <a:r>
              <a:rPr lang="ru-RU" sz="14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сүлэгдэ</a:t>
            </a:r>
            <a:r>
              <a:rPr lang="en-US" sz="14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h</a:t>
            </a:r>
            <a:r>
              <a:rPr lang="ru-RU" sz="14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эн </a:t>
            </a:r>
            <a:r>
              <a:rPr lang="ru-RU" sz="14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юм</a:t>
            </a:r>
            <a:r>
              <a:rPr lang="ru-RU" sz="14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. </a:t>
            </a:r>
            <a:r>
              <a:rPr lang="ru-RU" sz="14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Жэл</a:t>
            </a:r>
            <a:r>
              <a:rPr lang="ru-RU" sz="14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бүхэндэ</a:t>
            </a:r>
            <a:r>
              <a:rPr lang="ru-RU" sz="14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энэ</a:t>
            </a:r>
            <a:r>
              <a:rPr lang="ru-RU" sz="14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үдэртэ</a:t>
            </a:r>
            <a:r>
              <a:rPr lang="ru-RU" sz="14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зорюулагда</a:t>
            </a:r>
            <a:r>
              <a:rPr lang="en-US" sz="14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h</a:t>
            </a:r>
            <a:r>
              <a:rPr lang="ru-RU" sz="14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ан </a:t>
            </a:r>
            <a:r>
              <a:rPr lang="ru-RU" sz="14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Һайндэр</a:t>
            </a:r>
            <a:r>
              <a:rPr lang="ru-RU" sz="14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үнгэрдэг</a:t>
            </a:r>
            <a:r>
              <a:rPr lang="ru-RU" sz="14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: «Ба</a:t>
            </a:r>
            <a:r>
              <a:rPr lang="en-US" sz="14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h</a:t>
            </a:r>
            <a:r>
              <a:rPr lang="ru-RU" sz="14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ал июнь! </a:t>
            </a:r>
            <a:r>
              <a:rPr lang="ru-RU" sz="14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Зургаан</a:t>
            </a:r>
            <a:r>
              <a:rPr lang="ru-RU" sz="14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. Пушкин. </a:t>
            </a:r>
            <a:r>
              <a:rPr lang="ru-RU" sz="14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Бүхэли</a:t>
            </a:r>
            <a:r>
              <a:rPr lang="ru-RU" sz="14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үдэр</a:t>
            </a:r>
            <a:r>
              <a:rPr lang="ru-RU" sz="14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тэрэнэй</a:t>
            </a:r>
            <a:r>
              <a:rPr lang="ru-RU" sz="14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шүлэгүүд</a:t>
            </a:r>
            <a:r>
              <a:rPr lang="ru-RU" sz="14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зэдэлнэ</a:t>
            </a:r>
            <a:r>
              <a:rPr lang="ru-RU" sz="14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». </a:t>
            </a:r>
          </a:p>
        </p:txBody>
      </p:sp>
    </p:spTree>
    <p:extLst>
      <p:ext uri="{BB962C8B-B14F-4D97-AF65-F5344CB8AC3E}">
        <p14:creationId xmlns:p14="http://schemas.microsoft.com/office/powerpoint/2010/main" val="245189183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hlinkClick r:id="rId2" action="ppaction://hlinksldjump"/>
            <a:extLst>
              <a:ext uri="{FF2B5EF4-FFF2-40B4-BE49-F238E27FC236}">
                <a16:creationId xmlns:a16="http://schemas.microsoft.com/office/drawing/2014/main" xmlns="" id="{0CE2BBC9-AE39-4037-A395-9EC7C745C6CC}"/>
              </a:ext>
            </a:extLst>
          </p:cNvPr>
          <p:cNvSpPr txBox="1"/>
          <p:nvPr/>
        </p:nvSpPr>
        <p:spPr>
          <a:xfrm>
            <a:off x="295964" y="4115872"/>
            <a:ext cx="1135247" cy="369332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rtlCol="0">
            <a:spAutoFit/>
          </a:bodyPr>
          <a:lstStyle/>
          <a:p>
            <a:r>
              <a:rPr lang="ru-RU" dirty="0">
                <a:solidFill>
                  <a:srgbClr val="AA241A"/>
                </a:solidFill>
                <a:latin typeface="Raleway SemiBold" panose="020B0703030101060003" pitchFamily="34" charset="-52"/>
              </a:rPr>
              <a:t>Алфавит</a:t>
            </a: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xmlns="" id="{248407A4-05CF-461F-8713-CC76A8BE3FAD}"/>
              </a:ext>
            </a:extLst>
          </p:cNvPr>
          <p:cNvSpPr/>
          <p:nvPr/>
        </p:nvSpPr>
        <p:spPr>
          <a:xfrm>
            <a:off x="35496" y="8486"/>
            <a:ext cx="1656184" cy="1938992"/>
          </a:xfrm>
          <a:prstGeom prst="rect">
            <a:avLst/>
          </a:prstGeom>
          <a:noFill/>
          <a:ln w="12700">
            <a:noFill/>
          </a:ln>
          <a:effectLst>
            <a:outerShdw blurRad="107950" dist="12700" dir="5400000" algn="ctr">
              <a:srgbClr val="000000"/>
            </a:outerShdw>
          </a:effectLst>
        </p:spPr>
        <p:txBody>
          <a:bodyPr wrap="square" lIns="91440" tIns="45720" rIns="91440" bIns="45720">
            <a:spAutoFit/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12000" b="1" dirty="0">
                <a:ln w="11430">
                  <a:noFill/>
                </a:ln>
                <a:solidFill>
                  <a:srgbClr val="C00000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О</a:t>
            </a:r>
            <a:endParaRPr lang="ru-RU" sz="12000" b="1" dirty="0">
              <a:ln w="11430">
                <a:noFill/>
              </a:ln>
              <a:solidFill>
                <a:srgbClr val="C00000"/>
              </a:solidFill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C2D7E696-6384-4BEA-8750-0037F96169EE}"/>
              </a:ext>
            </a:extLst>
          </p:cNvPr>
          <p:cNvSpPr txBox="1"/>
          <p:nvPr/>
        </p:nvSpPr>
        <p:spPr>
          <a:xfrm>
            <a:off x="1649563" y="307682"/>
            <a:ext cx="302433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3600" dirty="0">
                <a:solidFill>
                  <a:srgbClr val="FF0000"/>
                </a:solidFill>
                <a:latin typeface="Roboto Black" panose="02000000000000000000" pitchFamily="2" charset="0"/>
                <a:ea typeface="Roboto Black" panose="02000000000000000000" pitchFamily="2" charset="0"/>
              </a:rPr>
              <a:t>О</a:t>
            </a:r>
            <a:r>
              <a:rPr lang="ru-RU" sz="3600" dirty="0">
                <a:latin typeface="Roboto Black" panose="02000000000000000000" pitchFamily="2" charset="0"/>
                <a:ea typeface="Roboto Black" panose="02000000000000000000" pitchFamily="2" charset="0"/>
              </a:rPr>
              <a:t>льхон</a:t>
            </a:r>
            <a:endParaRPr lang="ru-RU" sz="3600" dirty="0"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3819FCAC-3356-48DB-BDE4-22B772A63177}"/>
              </a:ext>
            </a:extLst>
          </p:cNvPr>
          <p:cNvSpPr txBox="1"/>
          <p:nvPr/>
        </p:nvSpPr>
        <p:spPr>
          <a:xfrm>
            <a:off x="1649564" y="925122"/>
            <a:ext cx="7386929" cy="3311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ru-RU" sz="1400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Крупнейший остров озера Байкал. Третий по размерам озёрный остров в мире.</a:t>
            </a:r>
            <a:endParaRPr lang="ru-RU" sz="1400" dirty="0">
              <a:solidFill>
                <a:srgbClr val="000000"/>
              </a:solidFill>
              <a:effectLst/>
              <a:latin typeface="Roboto" panose="02000000000000000000" pitchFamily="2" charset="0"/>
              <a:ea typeface="Roboto" panose="02000000000000000000" pitchFamily="2" charset="0"/>
              <a:cs typeface="Times New Roman" panose="02020603050405020304" pitchFamily="18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71F9E070-432A-47E5-8C0A-B13C570947E1}"/>
              </a:ext>
            </a:extLst>
          </p:cNvPr>
          <p:cNvSpPr txBox="1"/>
          <p:nvPr/>
        </p:nvSpPr>
        <p:spPr>
          <a:xfrm>
            <a:off x="1649563" y="89917"/>
            <a:ext cx="252028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400" i="1" dirty="0">
                <a:ea typeface="Roboto" panose="02000000000000000000" pitchFamily="2" charset="0"/>
              </a:rPr>
              <a:t>На русском языке: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B8C600AA-856E-4A66-8820-979712DF94E2}"/>
              </a:ext>
            </a:extLst>
          </p:cNvPr>
          <p:cNvSpPr txBox="1"/>
          <p:nvPr/>
        </p:nvSpPr>
        <p:spPr>
          <a:xfrm>
            <a:off x="1656547" y="2658811"/>
            <a:ext cx="284466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3600" dirty="0" err="1">
                <a:solidFill>
                  <a:srgbClr val="FF0000"/>
                </a:solidFill>
                <a:latin typeface="Roboto Black" panose="02000000000000000000" pitchFamily="2" charset="0"/>
                <a:ea typeface="Roboto Black" panose="02000000000000000000" pitchFamily="2" charset="0"/>
              </a:rPr>
              <a:t>Ой</a:t>
            </a:r>
            <a:r>
              <a:rPr lang="ru-RU" sz="3600" dirty="0" err="1">
                <a:latin typeface="Roboto Black" panose="02000000000000000000" pitchFamily="2" charset="0"/>
                <a:ea typeface="Roboto Black" panose="02000000000000000000" pitchFamily="2" charset="0"/>
              </a:rPr>
              <a:t>хон</a:t>
            </a:r>
            <a:endParaRPr lang="ru-RU" sz="3600" dirty="0"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2ECFCE29-873B-4865-BFA4-583666765081}"/>
              </a:ext>
            </a:extLst>
          </p:cNvPr>
          <p:cNvSpPr txBox="1"/>
          <p:nvPr/>
        </p:nvSpPr>
        <p:spPr>
          <a:xfrm>
            <a:off x="1656547" y="2425658"/>
            <a:ext cx="2370551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400" i="1" dirty="0">
                <a:ea typeface="Roboto" panose="02000000000000000000" pitchFamily="2" charset="0"/>
              </a:rPr>
              <a:t>На бурятском языке: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7966B504-78E7-416A-9C74-69324E9BC60C}"/>
              </a:ext>
            </a:extLst>
          </p:cNvPr>
          <p:cNvSpPr txBox="1"/>
          <p:nvPr/>
        </p:nvSpPr>
        <p:spPr>
          <a:xfrm>
            <a:off x="4139104" y="1370844"/>
            <a:ext cx="240784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3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Не выразить мечту словами</a:t>
            </a:r>
          </a:p>
          <a:p>
            <a:pPr algn="just"/>
            <a:r>
              <a:rPr lang="ru-RU" sz="13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О красоте твоей – Ольхон!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8EC8C34C-4A6E-4F0B-BC5F-932C30B0986B}"/>
              </a:ext>
            </a:extLst>
          </p:cNvPr>
          <p:cNvSpPr txBox="1"/>
          <p:nvPr/>
        </p:nvSpPr>
        <p:spPr>
          <a:xfrm>
            <a:off x="1676768" y="3298467"/>
            <a:ext cx="7359725" cy="58964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ru-RU" sz="14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Байгал</a:t>
            </a:r>
            <a:r>
              <a:rPr lang="ru-RU" sz="14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далайн</a:t>
            </a:r>
            <a:r>
              <a:rPr lang="ru-RU" sz="14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гайхамшагта</a:t>
            </a:r>
            <a:r>
              <a:rPr lang="ru-RU" sz="14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ехэ</a:t>
            </a:r>
            <a:r>
              <a:rPr lang="ru-RU" sz="14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олтирог</a:t>
            </a:r>
            <a:r>
              <a:rPr lang="ru-RU" sz="14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. </a:t>
            </a:r>
            <a:r>
              <a:rPr lang="ru-RU" sz="14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Дэлхэйн</a:t>
            </a:r>
            <a:r>
              <a:rPr lang="ru-RU" sz="14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нуурнуудай</a:t>
            </a:r>
            <a:r>
              <a:rPr lang="ru-RU" sz="14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хэмжээгээр</a:t>
            </a:r>
            <a:r>
              <a:rPr lang="ru-RU" sz="14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Ольхон </a:t>
            </a:r>
            <a:r>
              <a:rPr lang="ru-RU" sz="14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гурбадахи</a:t>
            </a:r>
            <a:r>
              <a:rPr lang="ru-RU" sz="14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болоно</a:t>
            </a:r>
            <a:r>
              <a:rPr lang="ru-RU" sz="14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883A82CB-ADC4-4951-B386-3DCBAF762C4B}"/>
              </a:ext>
            </a:extLst>
          </p:cNvPr>
          <p:cNvSpPr txBox="1"/>
          <p:nvPr/>
        </p:nvSpPr>
        <p:spPr>
          <a:xfrm>
            <a:off x="4283968" y="4035329"/>
            <a:ext cx="343504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3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Нюдэнэй</a:t>
            </a:r>
            <a:r>
              <a:rPr lang="ru-RU" sz="13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3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шэмэг</a:t>
            </a:r>
            <a:r>
              <a:rPr lang="ru-RU" sz="13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 - Ольхон  </a:t>
            </a:r>
          </a:p>
          <a:p>
            <a:pPr algn="just"/>
            <a:r>
              <a:rPr lang="ru-RU" sz="13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Һаналаа</a:t>
            </a:r>
            <a:r>
              <a:rPr lang="ru-RU" sz="13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3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үгэнүүдээрээ</a:t>
            </a:r>
            <a:r>
              <a:rPr lang="ru-RU" sz="13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3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хэлэжэ</a:t>
            </a:r>
            <a:r>
              <a:rPr lang="ru-RU" sz="13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3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шаданагүйб</a:t>
            </a:r>
            <a:r>
              <a:rPr lang="ru-RU" sz="13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48874349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hlinkClick r:id="rId2" action="ppaction://hlinksldjump"/>
            <a:extLst>
              <a:ext uri="{FF2B5EF4-FFF2-40B4-BE49-F238E27FC236}">
                <a16:creationId xmlns:a16="http://schemas.microsoft.com/office/drawing/2014/main" xmlns="" id="{0CE2BBC9-AE39-4037-A395-9EC7C745C6CC}"/>
              </a:ext>
            </a:extLst>
          </p:cNvPr>
          <p:cNvSpPr txBox="1"/>
          <p:nvPr/>
        </p:nvSpPr>
        <p:spPr>
          <a:xfrm>
            <a:off x="231324" y="4115872"/>
            <a:ext cx="1135247" cy="369332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rtlCol="0">
            <a:spAutoFit/>
          </a:bodyPr>
          <a:lstStyle/>
          <a:p>
            <a:r>
              <a:rPr lang="ru-RU" dirty="0">
                <a:solidFill>
                  <a:srgbClr val="AA241A"/>
                </a:solidFill>
                <a:latin typeface="Raleway SemiBold" panose="020B0703030101060003" pitchFamily="34" charset="-52"/>
              </a:rPr>
              <a:t>Алфавит</a:t>
            </a: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xmlns="" id="{248407A4-05CF-461F-8713-CC76A8BE3FAD}"/>
              </a:ext>
            </a:extLst>
          </p:cNvPr>
          <p:cNvSpPr/>
          <p:nvPr/>
        </p:nvSpPr>
        <p:spPr>
          <a:xfrm>
            <a:off x="-29144" y="51470"/>
            <a:ext cx="1656184" cy="1938992"/>
          </a:xfrm>
          <a:prstGeom prst="rect">
            <a:avLst/>
          </a:prstGeom>
          <a:noFill/>
          <a:ln w="12700">
            <a:noFill/>
          </a:ln>
          <a:effectLst>
            <a:outerShdw blurRad="107950" dist="12700" dir="5400000" algn="ctr">
              <a:srgbClr val="000000"/>
            </a:outerShdw>
          </a:effectLst>
        </p:spPr>
        <p:txBody>
          <a:bodyPr wrap="square" lIns="91440" tIns="45720" rIns="91440" bIns="45720">
            <a:spAutoFit/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12000" b="1" dirty="0">
                <a:ln w="11430">
                  <a:noFill/>
                </a:ln>
                <a:solidFill>
                  <a:srgbClr val="C00000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П</a:t>
            </a:r>
            <a:endParaRPr lang="ru-RU" sz="12000" b="1" dirty="0">
              <a:ln w="11430">
                <a:noFill/>
              </a:ln>
              <a:solidFill>
                <a:srgbClr val="C00000"/>
              </a:solidFill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2F0F49FD-9FE8-4A26-B397-953089C6515B}"/>
              </a:ext>
            </a:extLst>
          </p:cNvPr>
          <p:cNvSpPr txBox="1"/>
          <p:nvPr/>
        </p:nvSpPr>
        <p:spPr>
          <a:xfrm>
            <a:off x="1907704" y="360045"/>
            <a:ext cx="410445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3600" dirty="0">
                <a:solidFill>
                  <a:srgbClr val="FF0000"/>
                </a:solidFill>
                <a:latin typeface="Roboto Black" panose="02000000000000000000" pitchFamily="2" charset="0"/>
                <a:ea typeface="Roboto Black" panose="02000000000000000000" pitchFamily="2" charset="0"/>
              </a:rPr>
              <a:t>П</a:t>
            </a:r>
            <a:r>
              <a:rPr lang="ru-RU" sz="3600" dirty="0">
                <a:latin typeface="Roboto Black" panose="02000000000000000000" pitchFamily="2" charset="0"/>
                <a:ea typeface="Roboto Black" panose="02000000000000000000" pitchFamily="2" charset="0"/>
              </a:rPr>
              <a:t>рибайкалье</a:t>
            </a:r>
            <a:endParaRPr lang="ru-RU" sz="3600" dirty="0"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119106D3-40D0-41F1-89D9-C6EBF85C564E}"/>
              </a:ext>
            </a:extLst>
          </p:cNvPr>
          <p:cNvSpPr txBox="1"/>
          <p:nvPr/>
        </p:nvSpPr>
        <p:spPr>
          <a:xfrm>
            <a:off x="1867554" y="1089713"/>
            <a:ext cx="7092279" cy="58964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ru-RU" sz="1400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Свежесть байкальского воздуха, неповторимая природа, чистейшая вода самого глубокого озера мира- Байкала, богатая фауна озера – это Прибайкалье.</a:t>
            </a:r>
            <a:endParaRPr lang="ru-RU" sz="1400" dirty="0">
              <a:solidFill>
                <a:srgbClr val="000000"/>
              </a:solidFill>
              <a:effectLst/>
              <a:latin typeface="Roboto" panose="02000000000000000000" pitchFamily="2" charset="0"/>
              <a:ea typeface="Roboto" panose="02000000000000000000" pitchFamily="2" charset="0"/>
              <a:cs typeface="Times New Roman" panose="02020603050405020304" pitchFamily="18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315DF00D-6B7B-44D2-8F1E-1C8E7C28E9D1}"/>
              </a:ext>
            </a:extLst>
          </p:cNvPr>
          <p:cNvSpPr txBox="1"/>
          <p:nvPr/>
        </p:nvSpPr>
        <p:spPr>
          <a:xfrm>
            <a:off x="1907704" y="142280"/>
            <a:ext cx="252028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400" i="1" dirty="0">
                <a:ea typeface="Roboto" panose="02000000000000000000" pitchFamily="2" charset="0"/>
              </a:rPr>
              <a:t>На русском языке: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13C2DF76-CBD7-4A8C-8323-42F2916C754B}"/>
              </a:ext>
            </a:extLst>
          </p:cNvPr>
          <p:cNvSpPr txBox="1"/>
          <p:nvPr/>
        </p:nvSpPr>
        <p:spPr>
          <a:xfrm>
            <a:off x="1914688" y="2711174"/>
            <a:ext cx="553763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3600" dirty="0">
                <a:solidFill>
                  <a:srgbClr val="FF0000"/>
                </a:solidFill>
                <a:latin typeface="Roboto Black" panose="02000000000000000000" pitchFamily="2" charset="0"/>
                <a:ea typeface="Roboto Black" panose="02000000000000000000" pitchFamily="2" charset="0"/>
              </a:rPr>
              <a:t>П</a:t>
            </a:r>
            <a:r>
              <a:rPr lang="ru-RU" sz="3600" dirty="0">
                <a:latin typeface="Roboto Black" panose="02000000000000000000" pitchFamily="2" charset="0"/>
                <a:ea typeface="Roboto Black" panose="02000000000000000000" pitchFamily="2" charset="0"/>
              </a:rPr>
              <a:t>рибайкалье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67936516-AA9F-4AE1-BE62-72307BBDFCC7}"/>
              </a:ext>
            </a:extLst>
          </p:cNvPr>
          <p:cNvSpPr txBox="1"/>
          <p:nvPr/>
        </p:nvSpPr>
        <p:spPr>
          <a:xfrm>
            <a:off x="1914688" y="2478021"/>
            <a:ext cx="2370551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400" i="1" dirty="0">
                <a:ea typeface="Roboto" panose="02000000000000000000" pitchFamily="2" charset="0"/>
              </a:rPr>
              <a:t>На бурятском языке: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299707F7-DDD9-4C65-A7C0-730AAAD9E2CE}"/>
              </a:ext>
            </a:extLst>
          </p:cNvPr>
          <p:cNvSpPr txBox="1"/>
          <p:nvPr/>
        </p:nvSpPr>
        <p:spPr>
          <a:xfrm>
            <a:off x="1914688" y="3508277"/>
            <a:ext cx="6957571" cy="58964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ru-RU" sz="14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Байгал</a:t>
            </a:r>
            <a:r>
              <a:rPr lang="ru-RU" sz="14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далайн</a:t>
            </a:r>
            <a:r>
              <a:rPr lang="ru-RU" sz="14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сэбэр</a:t>
            </a:r>
            <a:r>
              <a:rPr lang="ru-RU" sz="14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агаар</a:t>
            </a:r>
            <a:r>
              <a:rPr lang="ru-RU" sz="14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,  баян </a:t>
            </a:r>
            <a:r>
              <a:rPr lang="ru-RU" sz="14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дэлгэр</a:t>
            </a:r>
            <a:r>
              <a:rPr lang="ru-RU" sz="14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амитанай</a:t>
            </a:r>
            <a:r>
              <a:rPr lang="ru-RU" sz="14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аймаг</a:t>
            </a:r>
            <a:r>
              <a:rPr lang="ru-RU" sz="14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,  </a:t>
            </a:r>
            <a:r>
              <a:rPr lang="ru-RU" sz="14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сэбэр</a:t>
            </a:r>
            <a:r>
              <a:rPr lang="ru-RU" sz="14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у</a:t>
            </a:r>
            <a:r>
              <a:rPr lang="en-US" sz="14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h</a:t>
            </a:r>
            <a:r>
              <a:rPr lang="ru-RU" sz="14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ан, </a:t>
            </a:r>
            <a:r>
              <a:rPr lang="ru-RU" sz="14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гайхамшагта</a:t>
            </a:r>
            <a:r>
              <a:rPr lang="ru-RU" sz="14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14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h</a:t>
            </a:r>
            <a:r>
              <a:rPr lang="ru-RU" sz="14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айхан</a:t>
            </a:r>
            <a:r>
              <a:rPr lang="ru-RU" sz="14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байгаали</a:t>
            </a:r>
            <a:r>
              <a:rPr lang="ru-RU" sz="14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– </a:t>
            </a:r>
            <a:r>
              <a:rPr lang="ru-RU" sz="14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эдэ</a:t>
            </a:r>
            <a:r>
              <a:rPr lang="ru-RU" sz="14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бүгэдэ</a:t>
            </a:r>
            <a:r>
              <a:rPr lang="ru-RU" sz="14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Байгал</a:t>
            </a:r>
            <a:r>
              <a:rPr lang="ru-RU" sz="14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шадарай</a:t>
            </a:r>
            <a:r>
              <a:rPr lang="ru-RU" sz="14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дайда</a:t>
            </a:r>
            <a:r>
              <a:rPr lang="ru-RU" sz="14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18053792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hlinkClick r:id="rId2" action="ppaction://hlinksldjump"/>
            <a:extLst>
              <a:ext uri="{FF2B5EF4-FFF2-40B4-BE49-F238E27FC236}">
                <a16:creationId xmlns:a16="http://schemas.microsoft.com/office/drawing/2014/main" xmlns="" id="{0CE2BBC9-AE39-4037-A395-9EC7C745C6CC}"/>
              </a:ext>
            </a:extLst>
          </p:cNvPr>
          <p:cNvSpPr txBox="1"/>
          <p:nvPr/>
        </p:nvSpPr>
        <p:spPr>
          <a:xfrm>
            <a:off x="223534" y="4115872"/>
            <a:ext cx="1135247" cy="369332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rtlCol="0">
            <a:spAutoFit/>
          </a:bodyPr>
          <a:lstStyle/>
          <a:p>
            <a:r>
              <a:rPr lang="ru-RU" dirty="0">
                <a:solidFill>
                  <a:srgbClr val="AA241A"/>
                </a:solidFill>
                <a:latin typeface="Raleway SemiBold" panose="020B0703030101060003" pitchFamily="34" charset="-52"/>
              </a:rPr>
              <a:t>Алфавит</a:t>
            </a: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xmlns="" id="{248407A4-05CF-461F-8713-CC76A8BE3FAD}"/>
              </a:ext>
            </a:extLst>
          </p:cNvPr>
          <p:cNvSpPr/>
          <p:nvPr/>
        </p:nvSpPr>
        <p:spPr>
          <a:xfrm>
            <a:off x="-36934" y="51470"/>
            <a:ext cx="1656184" cy="1938992"/>
          </a:xfrm>
          <a:prstGeom prst="rect">
            <a:avLst/>
          </a:prstGeom>
          <a:noFill/>
          <a:ln w="12700">
            <a:noFill/>
          </a:ln>
          <a:effectLst>
            <a:outerShdw blurRad="107950" dist="12700" dir="5400000" algn="ctr">
              <a:srgbClr val="000000"/>
            </a:outerShdw>
          </a:effectLst>
        </p:spPr>
        <p:txBody>
          <a:bodyPr wrap="square" lIns="91440" tIns="45720" rIns="91440" bIns="45720">
            <a:spAutoFit/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12000" b="1" dirty="0">
                <a:ln w="11430">
                  <a:noFill/>
                </a:ln>
                <a:solidFill>
                  <a:srgbClr val="C00000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Р</a:t>
            </a:r>
            <a:endParaRPr lang="ru-RU" sz="12000" b="1" dirty="0">
              <a:ln w="11430">
                <a:noFill/>
              </a:ln>
              <a:solidFill>
                <a:srgbClr val="C00000"/>
              </a:solidFill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27DD89E4-F19C-4A7D-ACB9-56879B3115AD}"/>
              </a:ext>
            </a:extLst>
          </p:cNvPr>
          <p:cNvSpPr txBox="1"/>
          <p:nvPr/>
        </p:nvSpPr>
        <p:spPr>
          <a:xfrm>
            <a:off x="1907704" y="360045"/>
            <a:ext cx="72008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3600" dirty="0" err="1">
                <a:solidFill>
                  <a:srgbClr val="FF0000"/>
                </a:solidFill>
                <a:latin typeface="Roboto Black" panose="02000000000000000000" pitchFamily="2" charset="0"/>
                <a:ea typeface="Roboto Black" panose="02000000000000000000" pitchFamily="2" charset="0"/>
              </a:rPr>
              <a:t>Р</a:t>
            </a:r>
            <a:r>
              <a:rPr lang="ru-RU" sz="3600" dirty="0" err="1">
                <a:latin typeface="Roboto Black" panose="02000000000000000000" pitchFamily="2" charset="0"/>
                <a:ea typeface="Roboto Black" panose="02000000000000000000" pitchFamily="2" charset="0"/>
              </a:rPr>
              <a:t>анжуров</a:t>
            </a:r>
            <a:r>
              <a:rPr lang="ru-RU" sz="3600" dirty="0">
                <a:latin typeface="Roboto Black" panose="02000000000000000000" pitchFamily="2" charset="0"/>
                <a:ea typeface="Roboto Black" panose="02000000000000000000" pitchFamily="2" charset="0"/>
              </a:rPr>
              <a:t>, </a:t>
            </a:r>
            <a:r>
              <a:rPr lang="ru-RU" sz="1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Цыремпил</a:t>
            </a:r>
            <a:r>
              <a:rPr lang="ru-RU" sz="1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(1884-1918)</a:t>
            </a:r>
            <a:r>
              <a:rPr lang="ru-RU" sz="1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первый бурятский революционер.</a:t>
            </a:r>
            <a:endParaRPr lang="ru-RU" sz="1400" dirty="0">
              <a:latin typeface="Times New Roman" panose="02020603050405020304" pitchFamily="18" charset="0"/>
              <a:ea typeface="Roboto" panose="02000000000000000000" pitchFamily="2" charset="0"/>
              <a:cs typeface="Times New Roman" panose="02020603050405020304" pitchFamily="18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5A1F3C27-867A-4A90-9326-02753E121C8D}"/>
              </a:ext>
            </a:extLst>
          </p:cNvPr>
          <p:cNvSpPr txBox="1"/>
          <p:nvPr/>
        </p:nvSpPr>
        <p:spPr>
          <a:xfrm>
            <a:off x="1867554" y="1089713"/>
            <a:ext cx="7092279" cy="58964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ru-RU" sz="1400" dirty="0" err="1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Цыремпил</a:t>
            </a:r>
            <a:r>
              <a:rPr lang="ru-RU" sz="1400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Цыремпилович</a:t>
            </a:r>
            <a:r>
              <a:rPr lang="ru-RU" sz="1400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Ранжуров</a:t>
            </a:r>
            <a:r>
              <a:rPr lang="ru-RU" sz="1400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участник трех русских революций политкаторжанин, один из организаторов Советской власти в Бурятии. .</a:t>
            </a:r>
            <a:endParaRPr lang="ru-RU" sz="1400" dirty="0">
              <a:solidFill>
                <a:srgbClr val="000000"/>
              </a:solidFill>
              <a:effectLst/>
              <a:latin typeface="Roboto" panose="02000000000000000000" pitchFamily="2" charset="0"/>
              <a:ea typeface="Roboto" panose="02000000000000000000" pitchFamily="2" charset="0"/>
              <a:cs typeface="Times New Roman" panose="02020603050405020304" pitchFamily="18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82998165-CFC0-4347-9C62-54E2F17DE101}"/>
              </a:ext>
            </a:extLst>
          </p:cNvPr>
          <p:cNvSpPr txBox="1"/>
          <p:nvPr/>
        </p:nvSpPr>
        <p:spPr>
          <a:xfrm>
            <a:off x="1907704" y="142280"/>
            <a:ext cx="252028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400" i="1" dirty="0">
                <a:ea typeface="Roboto" panose="02000000000000000000" pitchFamily="2" charset="0"/>
              </a:rPr>
              <a:t>На русском языке: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03BD1436-3BB7-44D5-995A-323DF6919065}"/>
              </a:ext>
            </a:extLst>
          </p:cNvPr>
          <p:cNvSpPr txBox="1"/>
          <p:nvPr/>
        </p:nvSpPr>
        <p:spPr>
          <a:xfrm>
            <a:off x="1914688" y="2711174"/>
            <a:ext cx="553763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3600" dirty="0" err="1">
                <a:solidFill>
                  <a:srgbClr val="FF0000"/>
                </a:solidFill>
                <a:latin typeface="Roboto Black" panose="02000000000000000000" pitchFamily="2" charset="0"/>
                <a:ea typeface="Roboto Black" panose="02000000000000000000" pitchFamily="2" charset="0"/>
              </a:rPr>
              <a:t>Р</a:t>
            </a:r>
            <a:r>
              <a:rPr lang="ru-RU" sz="3600" dirty="0" err="1">
                <a:latin typeface="Roboto Black" panose="02000000000000000000" pitchFamily="2" charset="0"/>
                <a:ea typeface="Roboto Black" panose="02000000000000000000" pitchFamily="2" charset="0"/>
              </a:rPr>
              <a:t>анжуров</a:t>
            </a:r>
            <a:r>
              <a:rPr lang="ru-RU" sz="3600" dirty="0">
                <a:latin typeface="Roboto Black" panose="02000000000000000000" pitchFamily="2" charset="0"/>
                <a:ea typeface="Roboto Black" panose="02000000000000000000" pitchFamily="2" charset="0"/>
              </a:rPr>
              <a:t> Ц.Ц.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3E4E4E20-5713-421B-869B-630611D0864D}"/>
              </a:ext>
            </a:extLst>
          </p:cNvPr>
          <p:cNvSpPr txBox="1"/>
          <p:nvPr/>
        </p:nvSpPr>
        <p:spPr>
          <a:xfrm>
            <a:off x="1914688" y="2478021"/>
            <a:ext cx="2370551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400" i="1" dirty="0">
                <a:ea typeface="Roboto" panose="02000000000000000000" pitchFamily="2" charset="0"/>
              </a:rPr>
              <a:t>На бурятском языке: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A0973595-9DBE-48BA-BF15-5B92F885F9B2}"/>
              </a:ext>
            </a:extLst>
          </p:cNvPr>
          <p:cNvSpPr txBox="1"/>
          <p:nvPr/>
        </p:nvSpPr>
        <p:spPr>
          <a:xfrm>
            <a:off x="1914688" y="3508277"/>
            <a:ext cx="6957571" cy="58964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ru-RU" sz="14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Цыремпил</a:t>
            </a:r>
            <a:r>
              <a:rPr lang="ru-RU" sz="14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Ранжуров</a:t>
            </a:r>
            <a:r>
              <a:rPr lang="ru-RU" sz="14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буряадай</a:t>
            </a:r>
            <a:r>
              <a:rPr lang="ru-RU" sz="14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түрүүшын</a:t>
            </a:r>
            <a:r>
              <a:rPr lang="ru-RU" sz="14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революционер. </a:t>
            </a:r>
            <a:r>
              <a:rPr lang="ru-RU" sz="14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Гурбан</a:t>
            </a:r>
            <a:r>
              <a:rPr lang="ru-RU" sz="14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хубисхалай</a:t>
            </a:r>
            <a:r>
              <a:rPr lang="ru-RU" sz="14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байдалда</a:t>
            </a:r>
            <a:r>
              <a:rPr lang="ru-RU" sz="14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хабаатай</a:t>
            </a:r>
            <a:r>
              <a:rPr lang="ru-RU" sz="14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, </a:t>
            </a:r>
            <a:r>
              <a:rPr lang="ru-RU" sz="14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Буряад</a:t>
            </a:r>
            <a:r>
              <a:rPr lang="ru-RU" sz="14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орондо</a:t>
            </a:r>
            <a:r>
              <a:rPr lang="ru-RU" sz="14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Совет </a:t>
            </a:r>
            <a:r>
              <a:rPr lang="ru-RU" sz="14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засаг</a:t>
            </a:r>
            <a:r>
              <a:rPr lang="ru-RU" sz="14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тогтоогшодой</a:t>
            </a:r>
            <a:r>
              <a:rPr lang="ru-RU" sz="14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нэгэн</a:t>
            </a:r>
            <a:r>
              <a:rPr lang="ru-RU" sz="14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2565925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634AC63D-74BE-40D1-8528-BFFE209E22F7}"/>
              </a:ext>
            </a:extLst>
          </p:cNvPr>
          <p:cNvSpPr txBox="1"/>
          <p:nvPr/>
        </p:nvSpPr>
        <p:spPr>
          <a:xfrm>
            <a:off x="1619672" y="240344"/>
            <a:ext cx="302433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3600" dirty="0" err="1">
                <a:solidFill>
                  <a:srgbClr val="FF0000"/>
                </a:solidFill>
                <a:latin typeface="Roboto Black" panose="02000000000000000000" pitchFamily="2" charset="0"/>
                <a:ea typeface="Roboto Black" panose="02000000000000000000" pitchFamily="2" charset="0"/>
              </a:rPr>
              <a:t>А</a:t>
            </a:r>
            <a:r>
              <a:rPr lang="ru-RU" sz="3600" dirty="0" err="1">
                <a:latin typeface="Roboto Black" panose="02000000000000000000" pitchFamily="2" charset="0"/>
                <a:ea typeface="Roboto Black" panose="02000000000000000000" pitchFamily="2" charset="0"/>
              </a:rPr>
              <a:t>лтаргана</a:t>
            </a:r>
            <a:endParaRPr lang="ru-RU" sz="3600" dirty="0"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AC7C4678-FCE0-4FD1-A07F-465D70FF6645}"/>
              </a:ext>
            </a:extLst>
          </p:cNvPr>
          <p:cNvSpPr txBox="1"/>
          <p:nvPr/>
        </p:nvSpPr>
        <p:spPr>
          <a:xfrm>
            <a:off x="1619672" y="886675"/>
            <a:ext cx="7298465" cy="15163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ru-RU" sz="14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Праздник единения народа, проживающего на территории Республики Бурятия, соседних регионов и других стран.</a:t>
            </a:r>
          </a:p>
          <a:p>
            <a:pPr algn="just">
              <a:lnSpc>
                <a:spcPct val="120000"/>
              </a:lnSpc>
              <a:spcBef>
                <a:spcPts val="1200"/>
              </a:spcBef>
            </a:pPr>
            <a:r>
              <a:rPr lang="ru-RU" sz="14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Название праздника происходит от степного кустарника </a:t>
            </a:r>
            <a:r>
              <a:rPr lang="ru-RU" sz="14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алтаргана</a:t>
            </a:r>
            <a:r>
              <a:rPr lang="ru-RU" sz="14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. Кустарник имеет мощную корневую систему, тем самым растение символизирует силу и дух бурятского народа.</a:t>
            </a:r>
          </a:p>
        </p:txBody>
      </p:sp>
      <p:sp>
        <p:nvSpPr>
          <p:cNvPr id="9" name="TextBox 8">
            <a:hlinkClick r:id="rId2" action="ppaction://hlinksldjump"/>
            <a:extLst>
              <a:ext uri="{FF2B5EF4-FFF2-40B4-BE49-F238E27FC236}">
                <a16:creationId xmlns:a16="http://schemas.microsoft.com/office/drawing/2014/main" xmlns="" id="{0CE2BBC9-AE39-4037-A395-9EC7C745C6CC}"/>
              </a:ext>
            </a:extLst>
          </p:cNvPr>
          <p:cNvSpPr txBox="1"/>
          <p:nvPr/>
        </p:nvSpPr>
        <p:spPr>
          <a:xfrm>
            <a:off x="251520" y="4092018"/>
            <a:ext cx="1135247" cy="369332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rtlCol="0">
            <a:spAutoFit/>
          </a:bodyPr>
          <a:lstStyle/>
          <a:p>
            <a:r>
              <a:rPr lang="ru-RU" dirty="0">
                <a:solidFill>
                  <a:srgbClr val="AA241A"/>
                </a:solidFill>
                <a:latin typeface="Raleway SemiBold" panose="020B0703030101060003" pitchFamily="34" charset="-52"/>
              </a:rPr>
              <a:t>Алфавит</a:t>
            </a: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xmlns="" id="{248407A4-05CF-461F-8713-CC76A8BE3FAD}"/>
              </a:ext>
            </a:extLst>
          </p:cNvPr>
          <p:cNvSpPr/>
          <p:nvPr/>
        </p:nvSpPr>
        <p:spPr>
          <a:xfrm>
            <a:off x="153855" y="8270"/>
            <a:ext cx="1393809" cy="1938992"/>
          </a:xfrm>
          <a:prstGeom prst="rect">
            <a:avLst/>
          </a:prstGeom>
          <a:noFill/>
          <a:ln w="12700">
            <a:noFill/>
          </a:ln>
          <a:effectLst>
            <a:outerShdw blurRad="107950" dist="12700" dir="5400000" algn="ctr">
              <a:srgbClr val="000000"/>
            </a:outerShdw>
          </a:effectLst>
        </p:spPr>
        <p:txBody>
          <a:bodyPr wrap="square" lIns="91440" tIns="45720" rIns="91440" bIns="45720">
            <a:spAutoFit/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12000" b="1" dirty="0">
                <a:ln w="11430">
                  <a:noFill/>
                </a:ln>
                <a:solidFill>
                  <a:srgbClr val="C00000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А</a:t>
            </a:r>
            <a:endParaRPr lang="ru-RU" sz="12000" b="1" dirty="0">
              <a:ln w="11430">
                <a:noFill/>
              </a:ln>
              <a:solidFill>
                <a:srgbClr val="C00000"/>
              </a:solidFill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0B606269-3EA3-4E39-BFC9-0D51361D0704}"/>
              </a:ext>
            </a:extLst>
          </p:cNvPr>
          <p:cNvSpPr txBox="1"/>
          <p:nvPr/>
        </p:nvSpPr>
        <p:spPr>
          <a:xfrm>
            <a:off x="1619672" y="51470"/>
            <a:ext cx="252028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400" i="1" dirty="0">
                <a:ea typeface="Roboto" panose="02000000000000000000" pitchFamily="2" charset="0"/>
              </a:rPr>
              <a:t>На русском языке: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E4C067B8-5CB4-49EF-84B8-2D21313FDF46}"/>
              </a:ext>
            </a:extLst>
          </p:cNvPr>
          <p:cNvSpPr txBox="1"/>
          <p:nvPr/>
        </p:nvSpPr>
        <p:spPr>
          <a:xfrm>
            <a:off x="1619250" y="2607676"/>
            <a:ext cx="302433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3600" dirty="0" err="1">
                <a:solidFill>
                  <a:srgbClr val="FF0000"/>
                </a:solidFill>
                <a:latin typeface="Roboto Black" panose="02000000000000000000" pitchFamily="2" charset="0"/>
                <a:ea typeface="Roboto Black" panose="02000000000000000000" pitchFamily="2" charset="0"/>
              </a:rPr>
              <a:t>А</a:t>
            </a:r>
            <a:r>
              <a:rPr lang="ru-RU" sz="3600" dirty="0" err="1">
                <a:latin typeface="Roboto Black" panose="02000000000000000000" pitchFamily="2" charset="0"/>
                <a:ea typeface="Roboto Black" panose="02000000000000000000" pitchFamily="2" charset="0"/>
              </a:rPr>
              <a:t>лтаргана</a:t>
            </a:r>
            <a:endParaRPr lang="ru-RU" sz="3600" dirty="0"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xmlns="" id="{6D060C06-0327-43D0-B095-60F3988A9521}"/>
              </a:ext>
            </a:extLst>
          </p:cNvPr>
          <p:cNvSpPr txBox="1"/>
          <p:nvPr/>
        </p:nvSpPr>
        <p:spPr>
          <a:xfrm>
            <a:off x="1619250" y="3254007"/>
            <a:ext cx="7298465" cy="15163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ru-RU" sz="14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Буряад</a:t>
            </a:r>
            <a:r>
              <a:rPr lang="ru-RU" sz="14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Уласта</a:t>
            </a:r>
            <a:r>
              <a:rPr lang="ru-RU" sz="14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, </a:t>
            </a:r>
            <a:r>
              <a:rPr lang="ru-RU" sz="14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тэрэнэй</a:t>
            </a:r>
            <a:r>
              <a:rPr lang="ru-RU" sz="14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хүршэ</a:t>
            </a:r>
            <a:r>
              <a:rPr lang="ru-RU" sz="14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можонуудта</a:t>
            </a:r>
            <a:r>
              <a:rPr lang="ru-RU" sz="14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болон хари </a:t>
            </a:r>
            <a:r>
              <a:rPr lang="ru-RU" sz="14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гүрэнүүдтэ</a:t>
            </a:r>
            <a:r>
              <a:rPr lang="ru-RU" sz="14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ажа</a:t>
            </a:r>
            <a:r>
              <a:rPr lang="en-US" sz="14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h</a:t>
            </a:r>
            <a:r>
              <a:rPr lang="ru-RU" sz="14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уудаг</a:t>
            </a:r>
            <a:r>
              <a:rPr lang="ru-RU" sz="14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буряад</a:t>
            </a:r>
            <a:r>
              <a:rPr lang="ru-RU" sz="14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арадые</a:t>
            </a:r>
            <a:r>
              <a:rPr lang="ru-RU" sz="14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нэгэдүүл</a:t>
            </a:r>
            <a:r>
              <a:rPr lang="en-US" sz="14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h</a:t>
            </a:r>
            <a:r>
              <a:rPr lang="ru-RU" sz="14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эн </a:t>
            </a:r>
            <a:r>
              <a:rPr lang="en-US" sz="14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h</a:t>
            </a:r>
            <a:r>
              <a:rPr lang="ru-RU" sz="14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айндэр</a:t>
            </a:r>
            <a:r>
              <a:rPr lang="ru-RU" sz="14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 </a:t>
            </a:r>
            <a:r>
              <a:rPr lang="ru-RU" sz="14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Алтаргана</a:t>
            </a:r>
            <a:r>
              <a:rPr lang="ru-RU" sz="14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болоно</a:t>
            </a:r>
            <a:endParaRPr lang="ru-RU" sz="1400" dirty="0">
              <a:solidFill>
                <a:srgbClr val="000000"/>
              </a:solidFill>
              <a:effectLst/>
              <a:latin typeface="Roboto" panose="02000000000000000000" pitchFamily="2" charset="0"/>
              <a:ea typeface="Roboto" panose="02000000000000000000" pitchFamily="2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spcBef>
                <a:spcPts val="1200"/>
              </a:spcBef>
            </a:pPr>
            <a:r>
              <a:rPr lang="ru-RU" sz="14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Һайндэрэй</a:t>
            </a:r>
            <a:r>
              <a:rPr lang="ru-RU" sz="14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4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нэрэ</a:t>
            </a:r>
            <a:r>
              <a:rPr lang="ru-RU" sz="14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4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хадаа</a:t>
            </a:r>
            <a:r>
              <a:rPr lang="ru-RU" sz="14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4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талын</a:t>
            </a:r>
            <a:r>
              <a:rPr lang="ru-RU" sz="14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14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hɵɵ</a:t>
            </a:r>
            <a:r>
              <a:rPr lang="ru-RU" sz="14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г </a:t>
            </a:r>
            <a:r>
              <a:rPr lang="ru-RU" sz="14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бургаа</a:t>
            </a:r>
            <a:r>
              <a:rPr lang="en-US" sz="14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h</a:t>
            </a:r>
            <a:r>
              <a:rPr lang="ru-RU" sz="14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ан - </a:t>
            </a:r>
            <a:r>
              <a:rPr lang="ru-RU" sz="14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алтаргана</a:t>
            </a:r>
            <a:r>
              <a:rPr lang="en-US" sz="14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h</a:t>
            </a:r>
            <a:r>
              <a:rPr lang="ru-RU" sz="14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аа</a:t>
            </a:r>
            <a:r>
              <a:rPr lang="ru-RU" sz="14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4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бии</a:t>
            </a:r>
            <a:r>
              <a:rPr lang="ru-RU" sz="14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4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болоо</a:t>
            </a:r>
            <a:r>
              <a:rPr lang="ru-RU" sz="14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. Һ</a:t>
            </a:r>
            <a:r>
              <a:rPr lang="en-US" sz="14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ɵɵ</a:t>
            </a:r>
            <a:r>
              <a:rPr lang="ru-RU" sz="14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г </a:t>
            </a:r>
            <a:r>
              <a:rPr lang="ru-RU" sz="14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бургаа</a:t>
            </a:r>
            <a:r>
              <a:rPr lang="en-US" sz="14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h</a:t>
            </a:r>
            <a:r>
              <a:rPr lang="ru-RU" sz="14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ан </a:t>
            </a:r>
            <a:r>
              <a:rPr lang="ru-RU" sz="14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шанга</a:t>
            </a:r>
            <a:r>
              <a:rPr lang="ru-RU" sz="14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4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үндэ</a:t>
            </a:r>
            <a:r>
              <a:rPr lang="en-US" sz="14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h</a:t>
            </a:r>
            <a:r>
              <a:rPr lang="ru-RU" sz="14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энэй</a:t>
            </a:r>
            <a:r>
              <a:rPr lang="ru-RU" sz="14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4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системэтэй</a:t>
            </a:r>
            <a:r>
              <a:rPr lang="ru-RU" sz="14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, </a:t>
            </a:r>
            <a:r>
              <a:rPr lang="ru-RU" sz="14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тиимэ</a:t>
            </a:r>
            <a:r>
              <a:rPr lang="en-US" sz="14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h</a:t>
            </a:r>
            <a:r>
              <a:rPr lang="ru-RU" sz="14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ээ</a:t>
            </a:r>
            <a:r>
              <a:rPr lang="ru-RU" sz="14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4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ургамал</a:t>
            </a:r>
            <a:r>
              <a:rPr lang="ru-RU" sz="14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4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хадаа</a:t>
            </a:r>
            <a:r>
              <a:rPr lang="ru-RU" sz="14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4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буряад</a:t>
            </a:r>
            <a:r>
              <a:rPr lang="ru-RU" sz="14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4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арадай</a:t>
            </a:r>
            <a:r>
              <a:rPr lang="ru-RU" sz="14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4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сэдьхэлэй</a:t>
            </a:r>
            <a:r>
              <a:rPr lang="ru-RU" sz="14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4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бүхэ</a:t>
            </a:r>
            <a:r>
              <a:rPr lang="ru-RU" sz="14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, </a:t>
            </a:r>
            <a:r>
              <a:rPr lang="ru-RU" sz="14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хүсэ</a:t>
            </a:r>
            <a:r>
              <a:rPr lang="ru-RU" sz="14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4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шадалай</a:t>
            </a:r>
            <a:r>
              <a:rPr lang="ru-RU" sz="14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14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h</a:t>
            </a:r>
            <a:r>
              <a:rPr lang="ru-RU" sz="14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үлдэ</a:t>
            </a:r>
            <a:r>
              <a:rPr lang="ru-RU" sz="14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4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тэмдэг</a:t>
            </a:r>
            <a:r>
              <a:rPr lang="ru-RU" sz="14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4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болоно</a:t>
            </a:r>
            <a:endParaRPr lang="ru-RU" sz="1400" i="1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Roboto" panose="02000000000000000000" pitchFamily="2" charset="0"/>
              <a:cs typeface="Times New Roman" panose="02020603050405020304" pitchFamily="18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xmlns="" id="{5B5F989A-12DA-40F5-936D-CB66E377ADD4}"/>
              </a:ext>
            </a:extLst>
          </p:cNvPr>
          <p:cNvSpPr txBox="1"/>
          <p:nvPr/>
        </p:nvSpPr>
        <p:spPr>
          <a:xfrm>
            <a:off x="1619250" y="2418802"/>
            <a:ext cx="252028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400" i="1" dirty="0">
                <a:ea typeface="Roboto" panose="02000000000000000000" pitchFamily="2" charset="0"/>
              </a:rPr>
              <a:t>На бурятском языке:</a:t>
            </a:r>
          </a:p>
        </p:txBody>
      </p:sp>
    </p:spTree>
    <p:extLst>
      <p:ext uri="{BB962C8B-B14F-4D97-AF65-F5344CB8AC3E}">
        <p14:creationId xmlns:p14="http://schemas.microsoft.com/office/powerpoint/2010/main" val="323440605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8486"/>
            <a:ext cx="1393809" cy="1938992"/>
          </a:xfrm>
          <a:prstGeom prst="rect">
            <a:avLst/>
          </a:prstGeom>
          <a:noFill/>
          <a:ln w="12700">
            <a:noFill/>
          </a:ln>
          <a:effectLst>
            <a:outerShdw blurRad="107950" dist="12700" dir="5400000" algn="ctr">
              <a:srgbClr val="000000"/>
            </a:outerShdw>
          </a:effectLst>
        </p:spPr>
        <p:txBody>
          <a:bodyPr wrap="square" lIns="91440" tIns="45720" rIns="91440" bIns="45720">
            <a:spAutoFit/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12000" b="1" dirty="0">
                <a:ln w="11430">
                  <a:noFill/>
                </a:ln>
                <a:solidFill>
                  <a:srgbClr val="C00000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С</a:t>
            </a:r>
            <a:endParaRPr lang="ru-RU" sz="12000" b="1" dirty="0">
              <a:ln w="11430">
                <a:noFill/>
              </a:ln>
              <a:solidFill>
                <a:srgbClr val="C00000"/>
              </a:solidFill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9" name="TextBox 8">
            <a:hlinkClick r:id="rId2" action="ppaction://hlinksldjump"/>
            <a:extLst>
              <a:ext uri="{FF2B5EF4-FFF2-40B4-BE49-F238E27FC236}">
                <a16:creationId xmlns:a16="http://schemas.microsoft.com/office/drawing/2014/main" xmlns="" id="{0CE2BBC9-AE39-4037-A395-9EC7C745C6CC}"/>
              </a:ext>
            </a:extLst>
          </p:cNvPr>
          <p:cNvSpPr txBox="1"/>
          <p:nvPr/>
        </p:nvSpPr>
        <p:spPr>
          <a:xfrm>
            <a:off x="236784" y="4115872"/>
            <a:ext cx="1135247" cy="369332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rtlCol="0">
            <a:spAutoFit/>
          </a:bodyPr>
          <a:lstStyle/>
          <a:p>
            <a:r>
              <a:rPr lang="ru-RU" dirty="0">
                <a:solidFill>
                  <a:srgbClr val="AA241A"/>
                </a:solidFill>
                <a:latin typeface="Raleway SemiBold" panose="020B0703030101060003" pitchFamily="34" charset="-52"/>
              </a:rPr>
              <a:t>Алфавит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B61F06A0-C84E-4008-8FAC-FE69C672A721}"/>
              </a:ext>
            </a:extLst>
          </p:cNvPr>
          <p:cNvSpPr txBox="1"/>
          <p:nvPr/>
        </p:nvSpPr>
        <p:spPr>
          <a:xfrm>
            <a:off x="2051720" y="307682"/>
            <a:ext cx="302433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3600" dirty="0" err="1">
                <a:solidFill>
                  <a:srgbClr val="FF0000"/>
                </a:solidFill>
                <a:latin typeface="Roboto Black" panose="02000000000000000000" pitchFamily="2" charset="0"/>
                <a:ea typeface="Roboto Black" panose="02000000000000000000" pitchFamily="2" charset="0"/>
              </a:rPr>
              <a:t>С</a:t>
            </a:r>
            <a:r>
              <a:rPr lang="ru-RU" sz="3600" dirty="0" err="1">
                <a:latin typeface="Roboto Black" panose="02000000000000000000" pitchFamily="2" charset="0"/>
                <a:ea typeface="Roboto Black" panose="02000000000000000000" pitchFamily="2" charset="0"/>
              </a:rPr>
              <a:t>урхарбан</a:t>
            </a:r>
            <a:endParaRPr lang="ru-RU" sz="3600" dirty="0"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CBDA5C8E-CAC8-48C3-B1BE-7686020531D4}"/>
              </a:ext>
            </a:extLst>
          </p:cNvPr>
          <p:cNvSpPr txBox="1"/>
          <p:nvPr/>
        </p:nvSpPr>
        <p:spPr>
          <a:xfrm>
            <a:off x="2051721" y="925122"/>
            <a:ext cx="6984776" cy="3311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ru-RU" sz="1400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Праздник спорта и воспевания пробуждающейся природы.</a:t>
            </a:r>
            <a:r>
              <a:rPr lang="ru-RU" sz="14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59216997-1AA5-471B-9D7A-9B321D42DC7F}"/>
              </a:ext>
            </a:extLst>
          </p:cNvPr>
          <p:cNvSpPr txBox="1"/>
          <p:nvPr/>
        </p:nvSpPr>
        <p:spPr>
          <a:xfrm>
            <a:off x="2051720" y="89917"/>
            <a:ext cx="252028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400" i="1" dirty="0">
                <a:ea typeface="Roboto" panose="02000000000000000000" pitchFamily="2" charset="0"/>
              </a:rPr>
              <a:t>На русском языке: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33361A01-705A-4A92-96C8-0C6E1125D435}"/>
              </a:ext>
            </a:extLst>
          </p:cNvPr>
          <p:cNvSpPr txBox="1"/>
          <p:nvPr/>
        </p:nvSpPr>
        <p:spPr>
          <a:xfrm>
            <a:off x="2058704" y="2697686"/>
            <a:ext cx="284466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3600" dirty="0" err="1">
                <a:latin typeface="Roboto Black" panose="02000000000000000000" pitchFamily="2" charset="0"/>
                <a:ea typeface="Roboto Black" panose="02000000000000000000" pitchFamily="2" charset="0"/>
              </a:rPr>
              <a:t>Һурхарбаан</a:t>
            </a:r>
            <a:endParaRPr lang="ru-RU" sz="3600" dirty="0"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E2B28417-1C03-4AC3-B05E-0096C5A2B2E6}"/>
              </a:ext>
            </a:extLst>
          </p:cNvPr>
          <p:cNvSpPr txBox="1"/>
          <p:nvPr/>
        </p:nvSpPr>
        <p:spPr>
          <a:xfrm>
            <a:off x="2058704" y="2425658"/>
            <a:ext cx="2370551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400" i="1" dirty="0">
                <a:ea typeface="Roboto" panose="02000000000000000000" pitchFamily="2" charset="0"/>
              </a:rPr>
              <a:t>На бурятском языке: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63858EC9-1F64-4509-9A7C-649BC0F8D49F}"/>
              </a:ext>
            </a:extLst>
          </p:cNvPr>
          <p:cNvSpPr txBox="1"/>
          <p:nvPr/>
        </p:nvSpPr>
        <p:spPr>
          <a:xfrm>
            <a:off x="2078924" y="1329974"/>
            <a:ext cx="6885563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3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Сурхарбан</a:t>
            </a:r>
            <a:r>
              <a:rPr lang="ru-RU" sz="13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 - бурятский  народный спортивный праздник. Древнее название - «</a:t>
            </a:r>
            <a:r>
              <a:rPr lang="ru-RU" sz="13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Эрын</a:t>
            </a:r>
            <a:r>
              <a:rPr lang="ru-RU" sz="13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3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гурбан</a:t>
            </a:r>
            <a:r>
              <a:rPr lang="ru-RU" sz="13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3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наадан</a:t>
            </a:r>
            <a:r>
              <a:rPr lang="ru-RU" sz="13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» («Три игры мужей»). </a:t>
            </a:r>
            <a:endParaRPr lang="ru-RU" sz="1300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10F79E15-3963-4F3F-BA10-AB7699F93B5A}"/>
              </a:ext>
            </a:extLst>
          </p:cNvPr>
          <p:cNvSpPr txBox="1"/>
          <p:nvPr/>
        </p:nvSpPr>
        <p:spPr>
          <a:xfrm>
            <a:off x="2044568" y="3507854"/>
            <a:ext cx="6885563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3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буряад</a:t>
            </a:r>
            <a:r>
              <a:rPr lang="ru-RU" sz="13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3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арадай</a:t>
            </a:r>
            <a:r>
              <a:rPr lang="ru-RU" sz="13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3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заншалта</a:t>
            </a:r>
            <a:r>
              <a:rPr lang="ru-RU" sz="13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13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h</a:t>
            </a:r>
            <a:r>
              <a:rPr lang="ru-RU" sz="13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айндэр</a:t>
            </a:r>
            <a:r>
              <a:rPr lang="ru-RU" sz="13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, </a:t>
            </a:r>
            <a:r>
              <a:rPr lang="en-US" sz="13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h</a:t>
            </a:r>
            <a:r>
              <a:rPr lang="ru-RU" sz="13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ур</a:t>
            </a:r>
            <a:r>
              <a:rPr lang="ru-RU" sz="13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3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харбалга</a:t>
            </a:r>
            <a:r>
              <a:rPr lang="ru-RU" sz="13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3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эрын</a:t>
            </a:r>
            <a:r>
              <a:rPr lang="ru-RU" sz="13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3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гурбан</a:t>
            </a:r>
            <a:r>
              <a:rPr lang="ru-RU" sz="13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3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наадануудай</a:t>
            </a:r>
            <a:r>
              <a:rPr lang="ru-RU" sz="13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3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тоодо</a:t>
            </a:r>
            <a:r>
              <a:rPr lang="ru-RU" sz="13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3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ородог</a:t>
            </a:r>
            <a:r>
              <a:rPr lang="ru-RU" sz="13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.</a:t>
            </a:r>
            <a:endParaRPr lang="ru-RU" sz="1300" dirty="0"/>
          </a:p>
        </p:txBody>
      </p:sp>
    </p:spTree>
    <p:extLst>
      <p:ext uri="{BB962C8B-B14F-4D97-AF65-F5344CB8AC3E}">
        <p14:creationId xmlns:p14="http://schemas.microsoft.com/office/powerpoint/2010/main" val="142861155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hlinkClick r:id="rId2" action="ppaction://hlinksldjump"/>
            <a:extLst>
              <a:ext uri="{FF2B5EF4-FFF2-40B4-BE49-F238E27FC236}">
                <a16:creationId xmlns:a16="http://schemas.microsoft.com/office/drawing/2014/main" xmlns="" id="{0CE2BBC9-AE39-4037-A395-9EC7C745C6CC}"/>
              </a:ext>
            </a:extLst>
          </p:cNvPr>
          <p:cNvSpPr txBox="1"/>
          <p:nvPr/>
        </p:nvSpPr>
        <p:spPr>
          <a:xfrm>
            <a:off x="223534" y="4115872"/>
            <a:ext cx="1135247" cy="369332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rtlCol="0">
            <a:spAutoFit/>
          </a:bodyPr>
          <a:lstStyle/>
          <a:p>
            <a:r>
              <a:rPr lang="ru-RU" dirty="0">
                <a:solidFill>
                  <a:srgbClr val="AA241A"/>
                </a:solidFill>
                <a:latin typeface="Raleway SemiBold" panose="020B0703030101060003" pitchFamily="34" charset="-52"/>
              </a:rPr>
              <a:t>Алфавит</a:t>
            </a: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xmlns="" id="{248407A4-05CF-461F-8713-CC76A8BE3FAD}"/>
              </a:ext>
            </a:extLst>
          </p:cNvPr>
          <p:cNvSpPr/>
          <p:nvPr/>
        </p:nvSpPr>
        <p:spPr>
          <a:xfrm>
            <a:off x="-36934" y="0"/>
            <a:ext cx="1656184" cy="1938992"/>
          </a:xfrm>
          <a:prstGeom prst="rect">
            <a:avLst/>
          </a:prstGeom>
          <a:noFill/>
          <a:ln w="12700">
            <a:noFill/>
          </a:ln>
          <a:effectLst>
            <a:outerShdw blurRad="107950" dist="12700" dir="5400000" algn="ctr">
              <a:srgbClr val="000000"/>
            </a:outerShdw>
          </a:effectLst>
        </p:spPr>
        <p:txBody>
          <a:bodyPr wrap="square" lIns="91440" tIns="45720" rIns="91440" bIns="45720">
            <a:spAutoFit/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12000" b="1" dirty="0">
                <a:ln w="11430">
                  <a:noFill/>
                </a:ln>
                <a:solidFill>
                  <a:srgbClr val="C00000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Т</a:t>
            </a:r>
            <a:endParaRPr lang="ru-RU" sz="12000" b="1" dirty="0">
              <a:ln w="11430">
                <a:noFill/>
              </a:ln>
              <a:solidFill>
                <a:srgbClr val="C00000"/>
              </a:solidFill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ABEC5FE9-1F06-47A3-ABF2-828ED7F2A0DE}"/>
              </a:ext>
            </a:extLst>
          </p:cNvPr>
          <p:cNvSpPr txBox="1"/>
          <p:nvPr/>
        </p:nvSpPr>
        <p:spPr>
          <a:xfrm>
            <a:off x="2051720" y="307682"/>
            <a:ext cx="489654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3600" dirty="0">
                <a:solidFill>
                  <a:srgbClr val="FF0000"/>
                </a:solidFill>
                <a:latin typeface="Roboto Black" panose="02000000000000000000" pitchFamily="2" charset="0"/>
                <a:ea typeface="Roboto Black" panose="02000000000000000000" pitchFamily="2" charset="0"/>
              </a:rPr>
              <a:t>Т</a:t>
            </a:r>
            <a:r>
              <a:rPr lang="ru-RU" sz="3600" dirty="0">
                <a:latin typeface="Roboto Black" panose="02000000000000000000" pitchFamily="2" charset="0"/>
                <a:ea typeface="Roboto Black" panose="02000000000000000000" pitchFamily="2" charset="0"/>
              </a:rPr>
              <a:t>риумфальная арка</a:t>
            </a:r>
            <a:endParaRPr lang="ru-RU" sz="3600" dirty="0"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1BFB6819-491A-4AA6-9E50-71BF0596F90C}"/>
              </a:ext>
            </a:extLst>
          </p:cNvPr>
          <p:cNvSpPr txBox="1"/>
          <p:nvPr/>
        </p:nvSpPr>
        <p:spPr>
          <a:xfrm>
            <a:off x="2051721" y="925122"/>
            <a:ext cx="6984776" cy="8481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ru-RU" sz="1400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Построена в 1891 году к приезду цесаревича, впоследствии ставшего императором Николаем II. 1936 году была демонтирована. В 2006 году к юбилею Улан-Удэ её восстановили. </a:t>
            </a:r>
            <a:endParaRPr lang="ru-RU" sz="1400" dirty="0">
              <a:solidFill>
                <a:srgbClr val="000000"/>
              </a:solidFill>
              <a:effectLst/>
              <a:latin typeface="Roboto" panose="02000000000000000000" pitchFamily="2" charset="0"/>
              <a:ea typeface="Roboto" panose="02000000000000000000" pitchFamily="2" charset="0"/>
              <a:cs typeface="Times New Roman" panose="02020603050405020304" pitchFamily="18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48ACEF56-177D-41C4-9FAD-AB2FCCEA375D}"/>
              </a:ext>
            </a:extLst>
          </p:cNvPr>
          <p:cNvSpPr txBox="1"/>
          <p:nvPr/>
        </p:nvSpPr>
        <p:spPr>
          <a:xfrm>
            <a:off x="2051720" y="89917"/>
            <a:ext cx="252028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400" i="1" dirty="0">
                <a:ea typeface="Roboto" panose="02000000000000000000" pitchFamily="2" charset="0"/>
              </a:rPr>
              <a:t>На русском языке: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47CC6404-3326-4ADE-91DC-76AD04F0A735}"/>
              </a:ext>
            </a:extLst>
          </p:cNvPr>
          <p:cNvSpPr txBox="1"/>
          <p:nvPr/>
        </p:nvSpPr>
        <p:spPr>
          <a:xfrm>
            <a:off x="2058704" y="2697686"/>
            <a:ext cx="488956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3600" dirty="0">
                <a:solidFill>
                  <a:srgbClr val="FF0000"/>
                </a:solidFill>
                <a:latin typeface="Roboto Black" panose="02000000000000000000" pitchFamily="2" charset="0"/>
                <a:ea typeface="Roboto Black" panose="02000000000000000000" pitchFamily="2" charset="0"/>
              </a:rPr>
              <a:t>Т</a:t>
            </a:r>
            <a:r>
              <a:rPr lang="ru-RU" sz="3600" dirty="0">
                <a:latin typeface="Roboto Black" panose="02000000000000000000" pitchFamily="2" charset="0"/>
                <a:ea typeface="Roboto Black" panose="02000000000000000000" pitchFamily="2" charset="0"/>
              </a:rPr>
              <a:t>риумфальна арка</a:t>
            </a:r>
            <a:endParaRPr lang="ru-RU" sz="3600" dirty="0"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2174BA3A-3DDD-43DA-B736-6427A461A4D9}"/>
              </a:ext>
            </a:extLst>
          </p:cNvPr>
          <p:cNvSpPr txBox="1"/>
          <p:nvPr/>
        </p:nvSpPr>
        <p:spPr>
          <a:xfrm>
            <a:off x="2058704" y="2425658"/>
            <a:ext cx="2370551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400" i="1" dirty="0">
                <a:ea typeface="Roboto" panose="02000000000000000000" pitchFamily="2" charset="0"/>
              </a:rPr>
              <a:t>На бурятском языке: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D99881B6-3D0F-45CB-BC45-E31D09F5640F}"/>
              </a:ext>
            </a:extLst>
          </p:cNvPr>
          <p:cNvSpPr txBox="1"/>
          <p:nvPr/>
        </p:nvSpPr>
        <p:spPr>
          <a:xfrm>
            <a:off x="2037512" y="3461749"/>
            <a:ext cx="6984776" cy="8481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ru-RU" sz="1400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Триумфальна арка 1891 </a:t>
            </a:r>
            <a:r>
              <a:rPr lang="ru-RU" sz="1400" dirty="0" err="1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ондо</a:t>
            </a:r>
            <a:r>
              <a:rPr lang="ru-RU" sz="1400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Николай </a:t>
            </a:r>
            <a:r>
              <a:rPr lang="en-US" sz="1400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II </a:t>
            </a:r>
            <a:r>
              <a:rPr lang="ru-RU" sz="1400" dirty="0" err="1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зарлигаар</a:t>
            </a:r>
            <a:r>
              <a:rPr lang="ru-RU" sz="1400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баригда</a:t>
            </a:r>
            <a:r>
              <a:rPr lang="en-US" sz="1400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h</a:t>
            </a:r>
            <a:r>
              <a:rPr lang="ru-RU" sz="1400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ан. 1936 </a:t>
            </a:r>
            <a:r>
              <a:rPr lang="ru-RU" sz="1400" dirty="0" err="1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ондо</a:t>
            </a:r>
            <a:r>
              <a:rPr lang="ru-RU" sz="1400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задалагда</a:t>
            </a:r>
            <a:r>
              <a:rPr lang="en-US" sz="1400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h</a:t>
            </a:r>
            <a:r>
              <a:rPr lang="ru-RU" sz="1400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ан, 2006 </a:t>
            </a:r>
            <a:r>
              <a:rPr lang="ru-RU" sz="1400" dirty="0" err="1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ондо</a:t>
            </a:r>
            <a:r>
              <a:rPr lang="ru-RU" sz="1400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 </a:t>
            </a:r>
            <a:r>
              <a:rPr lang="ru-RU" sz="1400" dirty="0" err="1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Улаан-Үдэ</a:t>
            </a:r>
            <a:r>
              <a:rPr lang="ru-RU" sz="1400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хотын</a:t>
            </a:r>
            <a:r>
              <a:rPr lang="ru-RU" sz="1400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ойн</a:t>
            </a:r>
            <a:r>
              <a:rPr lang="ru-RU" sz="1400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баярта</a:t>
            </a:r>
            <a:r>
              <a:rPr lang="ru-RU" sz="1400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дашарамдуулан</a:t>
            </a:r>
            <a:r>
              <a:rPr lang="ru-RU" sz="1400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шэнээр</a:t>
            </a:r>
            <a:r>
              <a:rPr lang="ru-RU" sz="1400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баригда</a:t>
            </a:r>
            <a:r>
              <a:rPr lang="en-US" sz="1400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h</a:t>
            </a:r>
            <a:r>
              <a:rPr lang="ru-RU" sz="1400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ан.</a:t>
            </a:r>
            <a:endParaRPr lang="ru-RU" sz="1400" dirty="0">
              <a:solidFill>
                <a:srgbClr val="000000"/>
              </a:solidFill>
              <a:effectLst/>
              <a:latin typeface="Roboto" panose="02000000000000000000" pitchFamily="2" charset="0"/>
              <a:ea typeface="Roboto" panose="02000000000000000000" pitchFamily="2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648010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hlinkClick r:id="rId2" action="ppaction://hlinksldjump"/>
            <a:extLst>
              <a:ext uri="{FF2B5EF4-FFF2-40B4-BE49-F238E27FC236}">
                <a16:creationId xmlns:a16="http://schemas.microsoft.com/office/drawing/2014/main" xmlns="" id="{0CE2BBC9-AE39-4037-A395-9EC7C745C6CC}"/>
              </a:ext>
            </a:extLst>
          </p:cNvPr>
          <p:cNvSpPr txBox="1"/>
          <p:nvPr/>
        </p:nvSpPr>
        <p:spPr>
          <a:xfrm>
            <a:off x="260468" y="4115872"/>
            <a:ext cx="1135247" cy="369332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rtlCol="0">
            <a:spAutoFit/>
          </a:bodyPr>
          <a:lstStyle/>
          <a:p>
            <a:r>
              <a:rPr lang="ru-RU" dirty="0">
                <a:solidFill>
                  <a:srgbClr val="AA241A"/>
                </a:solidFill>
                <a:latin typeface="Raleway SemiBold" panose="020B0703030101060003" pitchFamily="34" charset="-52"/>
              </a:rPr>
              <a:t>Алфавит</a:t>
            </a: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xmlns="" id="{248407A4-05CF-461F-8713-CC76A8BE3FAD}"/>
              </a:ext>
            </a:extLst>
          </p:cNvPr>
          <p:cNvSpPr/>
          <p:nvPr/>
        </p:nvSpPr>
        <p:spPr>
          <a:xfrm>
            <a:off x="0" y="51470"/>
            <a:ext cx="1656184" cy="1938992"/>
          </a:xfrm>
          <a:prstGeom prst="rect">
            <a:avLst/>
          </a:prstGeom>
          <a:noFill/>
          <a:ln w="12700">
            <a:noFill/>
          </a:ln>
          <a:effectLst>
            <a:outerShdw blurRad="107950" dist="12700" dir="5400000" algn="ctr">
              <a:srgbClr val="000000"/>
            </a:outerShdw>
          </a:effectLst>
        </p:spPr>
        <p:txBody>
          <a:bodyPr wrap="square" lIns="91440" tIns="45720" rIns="91440" bIns="45720">
            <a:spAutoFit/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12000" b="1" dirty="0">
                <a:ln w="11430">
                  <a:noFill/>
                </a:ln>
                <a:solidFill>
                  <a:srgbClr val="C00000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У</a:t>
            </a:r>
            <a:endParaRPr lang="ru-RU" sz="12000" b="1" dirty="0">
              <a:ln w="11430">
                <a:noFill/>
              </a:ln>
              <a:solidFill>
                <a:srgbClr val="C00000"/>
              </a:solidFill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9F0CAFE4-ACC5-4217-8D25-F70B92493233}"/>
              </a:ext>
            </a:extLst>
          </p:cNvPr>
          <p:cNvSpPr txBox="1"/>
          <p:nvPr/>
        </p:nvSpPr>
        <p:spPr>
          <a:xfrm>
            <a:off x="1889111" y="461031"/>
            <a:ext cx="302433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3600" dirty="0">
                <a:solidFill>
                  <a:srgbClr val="FF0000"/>
                </a:solidFill>
                <a:latin typeface="Roboto Black" panose="02000000000000000000" pitchFamily="2" charset="0"/>
                <a:ea typeface="Roboto Black" panose="02000000000000000000" pitchFamily="2" charset="0"/>
              </a:rPr>
              <a:t>У</a:t>
            </a:r>
            <a:r>
              <a:rPr lang="ru-RU" sz="3600" dirty="0">
                <a:latin typeface="Roboto Black" panose="02000000000000000000" pitchFamily="2" charset="0"/>
                <a:ea typeface="Roboto Black" panose="02000000000000000000" pitchFamily="2" charset="0"/>
              </a:rPr>
              <a:t>лан-Удэ</a:t>
            </a:r>
            <a:endParaRPr lang="ru-RU" sz="3600" dirty="0"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0AE0799E-22F9-4D31-BBE3-763530B55138}"/>
              </a:ext>
            </a:extLst>
          </p:cNvPr>
          <p:cNvSpPr txBox="1"/>
          <p:nvPr/>
        </p:nvSpPr>
        <p:spPr>
          <a:xfrm>
            <a:off x="1889111" y="1078471"/>
            <a:ext cx="7092279" cy="3311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ru-RU" sz="1400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Столица Республики Бурятия.</a:t>
            </a:r>
            <a:endParaRPr lang="ru-RU" sz="1400" dirty="0">
              <a:solidFill>
                <a:srgbClr val="000000"/>
              </a:solidFill>
              <a:effectLst/>
              <a:latin typeface="Roboto" panose="02000000000000000000" pitchFamily="2" charset="0"/>
              <a:ea typeface="Roboto" panose="02000000000000000000" pitchFamily="2" charset="0"/>
              <a:cs typeface="Times New Roman" panose="02020603050405020304" pitchFamily="18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05CC7DC0-E439-48E6-A70E-0F9206C008B9}"/>
              </a:ext>
            </a:extLst>
          </p:cNvPr>
          <p:cNvSpPr txBox="1"/>
          <p:nvPr/>
        </p:nvSpPr>
        <p:spPr>
          <a:xfrm>
            <a:off x="1889111" y="243266"/>
            <a:ext cx="252028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400" i="1" dirty="0">
                <a:ea typeface="Roboto" panose="02000000000000000000" pitchFamily="2" charset="0"/>
              </a:rPr>
              <a:t>На русском языке: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F818BDF7-4ADB-4AD0-8A40-14088B593008}"/>
              </a:ext>
            </a:extLst>
          </p:cNvPr>
          <p:cNvSpPr txBox="1"/>
          <p:nvPr/>
        </p:nvSpPr>
        <p:spPr>
          <a:xfrm>
            <a:off x="1896095" y="2812160"/>
            <a:ext cx="284466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3600" dirty="0" err="1">
                <a:solidFill>
                  <a:srgbClr val="FF0000"/>
                </a:solidFill>
                <a:latin typeface="Roboto Black" panose="02000000000000000000" pitchFamily="2" charset="0"/>
                <a:ea typeface="Roboto Black" panose="02000000000000000000" pitchFamily="2" charset="0"/>
              </a:rPr>
              <a:t>У</a:t>
            </a:r>
            <a:r>
              <a:rPr lang="ru-RU" sz="3600" dirty="0" err="1">
                <a:latin typeface="Roboto Black" panose="02000000000000000000" pitchFamily="2" charset="0"/>
                <a:ea typeface="Roboto Black" panose="02000000000000000000" pitchFamily="2" charset="0"/>
              </a:rPr>
              <a:t>лаан-Үдэ</a:t>
            </a:r>
            <a:endParaRPr lang="ru-RU" sz="3600" dirty="0"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9697442C-A572-41CE-8217-263ACE5C834B}"/>
              </a:ext>
            </a:extLst>
          </p:cNvPr>
          <p:cNvSpPr txBox="1"/>
          <p:nvPr/>
        </p:nvSpPr>
        <p:spPr>
          <a:xfrm>
            <a:off x="1896095" y="2579007"/>
            <a:ext cx="2370551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400" i="1" dirty="0">
                <a:ea typeface="Roboto" panose="02000000000000000000" pitchFamily="2" charset="0"/>
              </a:rPr>
              <a:t>На бурятском языке: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827CFF32-097B-43BB-9B96-B73673C3E5F5}"/>
              </a:ext>
            </a:extLst>
          </p:cNvPr>
          <p:cNvSpPr txBox="1"/>
          <p:nvPr/>
        </p:nvSpPr>
        <p:spPr>
          <a:xfrm>
            <a:off x="1889111" y="1500796"/>
            <a:ext cx="6957571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3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До 1934 года - </a:t>
            </a:r>
            <a:r>
              <a:rPr lang="ru-RU" sz="13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Верхнеудинск</a:t>
            </a:r>
            <a:r>
              <a:rPr lang="ru-RU" sz="13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 - столица и крупнейший город Республики Бурятия Российской Федерации. </a:t>
            </a:r>
            <a:endParaRPr lang="ru-RU" sz="1300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73A9EDF9-F4B4-4199-B179-0B6B06483547}"/>
              </a:ext>
            </a:extLst>
          </p:cNvPr>
          <p:cNvSpPr txBox="1"/>
          <p:nvPr/>
        </p:nvSpPr>
        <p:spPr>
          <a:xfrm>
            <a:off x="1845161" y="3559511"/>
            <a:ext cx="6885563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3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Буряад</a:t>
            </a:r>
            <a:r>
              <a:rPr lang="ru-RU" sz="13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3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уласай</a:t>
            </a:r>
            <a:r>
              <a:rPr lang="ru-RU" sz="13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3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ниислэл</a:t>
            </a:r>
            <a:r>
              <a:rPr lang="ru-RU" sz="13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3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хото</a:t>
            </a:r>
            <a:r>
              <a:rPr lang="ru-RU" sz="13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3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Улаан-Үдэ</a:t>
            </a:r>
            <a:r>
              <a:rPr lang="ru-RU" sz="13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, 1934 он </a:t>
            </a:r>
            <a:r>
              <a:rPr lang="ru-RU" sz="13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болотор</a:t>
            </a:r>
            <a:r>
              <a:rPr lang="ru-RU" sz="13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3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Верхнеудинск</a:t>
            </a:r>
            <a:r>
              <a:rPr lang="ru-RU" sz="13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3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гэжэ</a:t>
            </a:r>
            <a:r>
              <a:rPr lang="ru-RU" sz="13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3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нэрэтэй</a:t>
            </a:r>
            <a:r>
              <a:rPr lang="ru-RU" sz="13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 бай</a:t>
            </a:r>
            <a:r>
              <a:rPr lang="en-US" sz="13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h</a:t>
            </a:r>
            <a:r>
              <a:rPr lang="ru-RU" sz="13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ан. </a:t>
            </a:r>
            <a:endParaRPr lang="ru-RU" sz="1300" dirty="0"/>
          </a:p>
        </p:txBody>
      </p:sp>
    </p:spTree>
    <p:extLst>
      <p:ext uri="{BB962C8B-B14F-4D97-AF65-F5344CB8AC3E}">
        <p14:creationId xmlns:p14="http://schemas.microsoft.com/office/powerpoint/2010/main" val="138912037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hlinkClick r:id="rId2" action="ppaction://hlinksldjump"/>
            <a:extLst>
              <a:ext uri="{FF2B5EF4-FFF2-40B4-BE49-F238E27FC236}">
                <a16:creationId xmlns:a16="http://schemas.microsoft.com/office/drawing/2014/main" xmlns="" id="{0CE2BBC9-AE39-4037-A395-9EC7C745C6CC}"/>
              </a:ext>
            </a:extLst>
          </p:cNvPr>
          <p:cNvSpPr txBox="1"/>
          <p:nvPr/>
        </p:nvSpPr>
        <p:spPr>
          <a:xfrm>
            <a:off x="323528" y="4115872"/>
            <a:ext cx="1135247" cy="369332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rtlCol="0">
            <a:spAutoFit/>
          </a:bodyPr>
          <a:lstStyle/>
          <a:p>
            <a:r>
              <a:rPr lang="ru-RU" dirty="0">
                <a:solidFill>
                  <a:srgbClr val="AA241A"/>
                </a:solidFill>
                <a:latin typeface="Raleway SemiBold" panose="020B0703030101060003" pitchFamily="34" charset="-52"/>
              </a:rPr>
              <a:t>Алфавит</a:t>
            </a: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xmlns="" id="{248407A4-05CF-461F-8713-CC76A8BE3FAD}"/>
              </a:ext>
            </a:extLst>
          </p:cNvPr>
          <p:cNvSpPr/>
          <p:nvPr/>
        </p:nvSpPr>
        <p:spPr>
          <a:xfrm>
            <a:off x="-22878" y="51470"/>
            <a:ext cx="1656184" cy="1938992"/>
          </a:xfrm>
          <a:prstGeom prst="rect">
            <a:avLst/>
          </a:prstGeom>
          <a:noFill/>
          <a:ln w="12700">
            <a:noFill/>
          </a:ln>
          <a:effectLst>
            <a:outerShdw blurRad="107950" dist="12700" dir="5400000" algn="ctr">
              <a:srgbClr val="000000"/>
            </a:outerShdw>
          </a:effectLst>
        </p:spPr>
        <p:txBody>
          <a:bodyPr wrap="square" lIns="91440" tIns="45720" rIns="91440" bIns="45720">
            <a:spAutoFit/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12000" b="1" dirty="0">
                <a:ln w="11430">
                  <a:noFill/>
                </a:ln>
                <a:solidFill>
                  <a:srgbClr val="C00000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Ф</a:t>
            </a:r>
            <a:endParaRPr lang="ru-RU" sz="12000" b="1" dirty="0">
              <a:ln w="11430">
                <a:noFill/>
              </a:ln>
              <a:solidFill>
                <a:srgbClr val="C00000"/>
              </a:solidFill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F343D4F1-AB26-49A5-9419-F8E40714275B}"/>
              </a:ext>
            </a:extLst>
          </p:cNvPr>
          <p:cNvSpPr txBox="1"/>
          <p:nvPr/>
        </p:nvSpPr>
        <p:spPr>
          <a:xfrm>
            <a:off x="2051720" y="307682"/>
            <a:ext cx="367240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3600" dirty="0">
                <a:solidFill>
                  <a:srgbClr val="FF0000"/>
                </a:solidFill>
                <a:latin typeface="Roboto Black" panose="02000000000000000000" pitchFamily="2" charset="0"/>
                <a:ea typeface="Roboto Black" panose="02000000000000000000" pitchFamily="2" charset="0"/>
              </a:rPr>
              <a:t>Ф</a:t>
            </a:r>
            <a:r>
              <a:rPr lang="ru-RU" sz="3600" dirty="0">
                <a:latin typeface="Roboto Black" panose="02000000000000000000" pitchFamily="2" charset="0"/>
                <a:ea typeface="Roboto Black" panose="02000000000000000000" pitchFamily="2" charset="0"/>
              </a:rPr>
              <a:t>лаг Бурятии</a:t>
            </a:r>
            <a:endParaRPr lang="ru-RU" sz="3600" dirty="0"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3DA1B7FE-570E-400A-B6D0-721D49FF140B}"/>
              </a:ext>
            </a:extLst>
          </p:cNvPr>
          <p:cNvSpPr txBox="1"/>
          <p:nvPr/>
        </p:nvSpPr>
        <p:spPr>
          <a:xfrm>
            <a:off x="1972222" y="962726"/>
            <a:ext cx="6984776" cy="11067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ru-RU" sz="1400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Современный флаг Республики Бурятия - это триколор, состоящий из трех полос синего, белого и желтого цвета. Буряты очень традиционный народ, со своими верованиями и привычками, именно из них и возникла цветовая палитра флага. </a:t>
            </a:r>
            <a:endParaRPr lang="ru-RU" sz="1400" dirty="0">
              <a:solidFill>
                <a:srgbClr val="000000"/>
              </a:solidFill>
              <a:effectLst/>
              <a:latin typeface="Roboto" panose="02000000000000000000" pitchFamily="2" charset="0"/>
              <a:ea typeface="Roboto" panose="02000000000000000000" pitchFamily="2" charset="0"/>
              <a:cs typeface="Times New Roman" panose="02020603050405020304" pitchFamily="18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FAE56F4B-DE97-45C3-9C8C-99A6F9F33A4B}"/>
              </a:ext>
            </a:extLst>
          </p:cNvPr>
          <p:cNvSpPr txBox="1"/>
          <p:nvPr/>
        </p:nvSpPr>
        <p:spPr>
          <a:xfrm>
            <a:off x="2051720" y="89917"/>
            <a:ext cx="252028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400" i="1" dirty="0">
                <a:ea typeface="Roboto" panose="02000000000000000000" pitchFamily="2" charset="0"/>
              </a:rPr>
              <a:t>На русском языке: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37F4FA7B-6C89-4154-8807-9472A66A5A61}"/>
              </a:ext>
            </a:extLst>
          </p:cNvPr>
          <p:cNvSpPr txBox="1"/>
          <p:nvPr/>
        </p:nvSpPr>
        <p:spPr>
          <a:xfrm>
            <a:off x="2058704" y="2658811"/>
            <a:ext cx="284466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3600" dirty="0">
                <a:solidFill>
                  <a:srgbClr val="FF0000"/>
                </a:solidFill>
                <a:latin typeface="Roboto Black" panose="02000000000000000000" pitchFamily="2" charset="0"/>
                <a:ea typeface="Roboto Black" panose="02000000000000000000" pitchFamily="2" charset="0"/>
              </a:rPr>
              <a:t>Туг</a:t>
            </a:r>
            <a:endParaRPr lang="ru-RU" sz="3600" dirty="0"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481CBD31-56B4-4CC3-8121-7BECBDEE0138}"/>
              </a:ext>
            </a:extLst>
          </p:cNvPr>
          <p:cNvSpPr txBox="1"/>
          <p:nvPr/>
        </p:nvSpPr>
        <p:spPr>
          <a:xfrm>
            <a:off x="2058704" y="2425658"/>
            <a:ext cx="2370551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400" i="1" dirty="0">
                <a:ea typeface="Roboto" panose="02000000000000000000" pitchFamily="2" charset="0"/>
              </a:rPr>
              <a:t>На бурятском языке: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AD8F3684-0096-4E05-BD5B-2DBF6C1E998B}"/>
              </a:ext>
            </a:extLst>
          </p:cNvPr>
          <p:cNvSpPr txBox="1"/>
          <p:nvPr/>
        </p:nvSpPr>
        <p:spPr>
          <a:xfrm>
            <a:off x="2006819" y="3435846"/>
            <a:ext cx="6957571" cy="58964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ru-RU" sz="14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Буряад</a:t>
            </a:r>
            <a:r>
              <a:rPr lang="ru-RU" sz="14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уласай</a:t>
            </a:r>
            <a:r>
              <a:rPr lang="ru-RU" sz="14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гүрэнэй</a:t>
            </a:r>
            <a:r>
              <a:rPr lang="ru-RU" sz="14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туг </a:t>
            </a:r>
            <a:r>
              <a:rPr lang="ru-RU" sz="14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гурбан</a:t>
            </a:r>
            <a:r>
              <a:rPr lang="ru-RU" sz="14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үнгэтэй</a:t>
            </a:r>
            <a:r>
              <a:rPr lang="ru-RU" sz="14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:  </a:t>
            </a:r>
            <a:r>
              <a:rPr lang="ru-RU" sz="14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хүхэ</a:t>
            </a:r>
            <a:r>
              <a:rPr lang="ru-RU" sz="14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, </a:t>
            </a:r>
            <a:r>
              <a:rPr lang="ru-RU" sz="14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сагаан</a:t>
            </a:r>
            <a:r>
              <a:rPr lang="ru-RU" sz="14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, шара. </a:t>
            </a:r>
            <a:r>
              <a:rPr lang="ru-RU" sz="14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Хүхэ</a:t>
            </a:r>
            <a:r>
              <a:rPr lang="ru-RU" sz="14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үнгэнь</a:t>
            </a:r>
            <a:r>
              <a:rPr lang="ru-RU" sz="14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– </a:t>
            </a:r>
            <a:r>
              <a:rPr lang="ru-RU" sz="14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тэнгэри</a:t>
            </a:r>
            <a:r>
              <a:rPr lang="ru-RU" sz="14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, </a:t>
            </a:r>
            <a:r>
              <a:rPr lang="ru-RU" sz="14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саганиинь</a:t>
            </a:r>
            <a:r>
              <a:rPr lang="ru-RU" sz="14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– </a:t>
            </a:r>
            <a:r>
              <a:rPr lang="ru-RU" sz="14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арюун</a:t>
            </a:r>
            <a:r>
              <a:rPr lang="ru-RU" sz="14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сэбэрые</a:t>
            </a:r>
            <a:r>
              <a:rPr lang="ru-RU" sz="14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, </a:t>
            </a:r>
            <a:r>
              <a:rPr lang="ru-RU" sz="14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шарань</a:t>
            </a:r>
            <a:r>
              <a:rPr lang="ru-RU" sz="14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– </a:t>
            </a:r>
            <a:r>
              <a:rPr lang="ru-RU" sz="14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мүнхэ</a:t>
            </a:r>
            <a:r>
              <a:rPr lang="ru-RU" sz="14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байдал</a:t>
            </a:r>
            <a:r>
              <a:rPr lang="ru-RU" sz="14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тэмдэглэдэг</a:t>
            </a:r>
            <a:r>
              <a:rPr lang="ru-RU" sz="14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8145584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hlinkClick r:id="rId2" action="ppaction://hlinksldjump"/>
            <a:extLst>
              <a:ext uri="{FF2B5EF4-FFF2-40B4-BE49-F238E27FC236}">
                <a16:creationId xmlns:a16="http://schemas.microsoft.com/office/drawing/2014/main" xmlns="" id="{0CE2BBC9-AE39-4037-A395-9EC7C745C6CC}"/>
              </a:ext>
            </a:extLst>
          </p:cNvPr>
          <p:cNvSpPr txBox="1"/>
          <p:nvPr/>
        </p:nvSpPr>
        <p:spPr>
          <a:xfrm>
            <a:off x="323528" y="4115872"/>
            <a:ext cx="1135247" cy="369332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rtlCol="0">
            <a:spAutoFit/>
          </a:bodyPr>
          <a:lstStyle/>
          <a:p>
            <a:r>
              <a:rPr lang="ru-RU" dirty="0">
                <a:solidFill>
                  <a:srgbClr val="AA241A"/>
                </a:solidFill>
                <a:latin typeface="Raleway SemiBold" panose="020B0703030101060003" pitchFamily="34" charset="-52"/>
              </a:rPr>
              <a:t>Алфавит</a:t>
            </a: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xmlns="" id="{248407A4-05CF-461F-8713-CC76A8BE3FAD}"/>
              </a:ext>
            </a:extLst>
          </p:cNvPr>
          <p:cNvSpPr/>
          <p:nvPr/>
        </p:nvSpPr>
        <p:spPr>
          <a:xfrm>
            <a:off x="-36934" y="1286"/>
            <a:ext cx="1656184" cy="1938992"/>
          </a:xfrm>
          <a:prstGeom prst="rect">
            <a:avLst/>
          </a:prstGeom>
          <a:noFill/>
          <a:ln w="12700">
            <a:noFill/>
          </a:ln>
          <a:effectLst>
            <a:outerShdw blurRad="107950" dist="12700" dir="5400000" algn="ctr">
              <a:srgbClr val="000000"/>
            </a:outerShdw>
          </a:effectLst>
        </p:spPr>
        <p:txBody>
          <a:bodyPr wrap="square" lIns="91440" tIns="45720" rIns="91440" bIns="45720">
            <a:spAutoFit/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12000" b="1" dirty="0">
                <a:ln w="11430">
                  <a:noFill/>
                </a:ln>
                <a:solidFill>
                  <a:srgbClr val="C00000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Х</a:t>
            </a:r>
            <a:endParaRPr lang="ru-RU" sz="12000" b="1" dirty="0">
              <a:ln w="11430">
                <a:noFill/>
              </a:ln>
              <a:solidFill>
                <a:srgbClr val="C00000"/>
              </a:solidFill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85ED14AF-D194-43D5-92F9-6217D1C96A01}"/>
              </a:ext>
            </a:extLst>
          </p:cNvPr>
          <p:cNvSpPr txBox="1"/>
          <p:nvPr/>
        </p:nvSpPr>
        <p:spPr>
          <a:xfrm>
            <a:off x="2051720" y="307682"/>
            <a:ext cx="367240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3600" dirty="0" err="1">
                <a:solidFill>
                  <a:srgbClr val="FF0000"/>
                </a:solidFill>
                <a:latin typeface="Roboto Black" panose="02000000000000000000" pitchFamily="2" charset="0"/>
                <a:ea typeface="Roboto Black" panose="02000000000000000000" pitchFamily="2" charset="0"/>
              </a:rPr>
              <a:t>Х</a:t>
            </a:r>
            <a:r>
              <a:rPr lang="ru-RU" sz="3600" dirty="0" err="1">
                <a:latin typeface="Roboto Black" panose="02000000000000000000" pitchFamily="2" charset="0"/>
                <a:ea typeface="Roboto Black" panose="02000000000000000000" pitchFamily="2" charset="0"/>
              </a:rPr>
              <a:t>амар-Дабан</a:t>
            </a:r>
            <a:endParaRPr lang="ru-RU" sz="3600" dirty="0"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F7F488D5-BABE-4F6A-A7B0-EC3FBA68D69C}"/>
              </a:ext>
            </a:extLst>
          </p:cNvPr>
          <p:cNvSpPr txBox="1"/>
          <p:nvPr/>
        </p:nvSpPr>
        <p:spPr>
          <a:xfrm>
            <a:off x="2051720" y="962726"/>
            <a:ext cx="6984776" cy="11067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ru-RU" sz="1400" dirty="0" err="1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Хамар-Дабан</a:t>
            </a:r>
            <a:r>
              <a:rPr lang="ru-RU" sz="1400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, один из древнейших горных массивов планеты. Он представляет собой уникальный природный объект с разнообразными природными зонами, ледниковыми озёрами, привлекательными с точки зрения альпинистов пиками – и непростым характером.</a:t>
            </a:r>
            <a:endParaRPr lang="ru-RU" sz="1400" dirty="0">
              <a:solidFill>
                <a:srgbClr val="000000"/>
              </a:solidFill>
              <a:effectLst/>
              <a:latin typeface="Roboto" panose="02000000000000000000" pitchFamily="2" charset="0"/>
              <a:ea typeface="Roboto" panose="02000000000000000000" pitchFamily="2" charset="0"/>
              <a:cs typeface="Times New Roman" panose="02020603050405020304" pitchFamily="18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FBC08AA7-1C91-4D77-AE07-74A3F97A7D08}"/>
              </a:ext>
            </a:extLst>
          </p:cNvPr>
          <p:cNvSpPr txBox="1"/>
          <p:nvPr/>
        </p:nvSpPr>
        <p:spPr>
          <a:xfrm>
            <a:off x="2051720" y="89917"/>
            <a:ext cx="252028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400" i="1" dirty="0">
                <a:ea typeface="Roboto" panose="02000000000000000000" pitchFamily="2" charset="0"/>
              </a:rPr>
              <a:t>На русском языке: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C9458474-2ADB-412C-B136-41EDACF7970C}"/>
              </a:ext>
            </a:extLst>
          </p:cNvPr>
          <p:cNvSpPr txBox="1"/>
          <p:nvPr/>
        </p:nvSpPr>
        <p:spPr>
          <a:xfrm>
            <a:off x="2058704" y="2658811"/>
            <a:ext cx="34494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3600" dirty="0" err="1">
                <a:solidFill>
                  <a:srgbClr val="FF0000"/>
                </a:solidFill>
                <a:latin typeface="Roboto Black" panose="02000000000000000000" pitchFamily="2" charset="0"/>
                <a:ea typeface="Roboto Black" panose="02000000000000000000" pitchFamily="2" charset="0"/>
              </a:rPr>
              <a:t>Х</a:t>
            </a:r>
            <a:r>
              <a:rPr lang="ru-RU" sz="3600" dirty="0" err="1">
                <a:latin typeface="Roboto Black" panose="02000000000000000000" pitchFamily="2" charset="0"/>
                <a:ea typeface="Roboto Black" panose="02000000000000000000" pitchFamily="2" charset="0"/>
              </a:rPr>
              <a:t>амар</a:t>
            </a:r>
            <a:r>
              <a:rPr lang="ru-RU" sz="3600" dirty="0">
                <a:latin typeface="Roboto Black" panose="02000000000000000000" pitchFamily="2" charset="0"/>
                <a:ea typeface="Roboto Black" panose="02000000000000000000" pitchFamily="2" charset="0"/>
              </a:rPr>
              <a:t> </a:t>
            </a:r>
            <a:r>
              <a:rPr lang="ru-RU" sz="3600" dirty="0" err="1">
                <a:latin typeface="Roboto Black" panose="02000000000000000000" pitchFamily="2" charset="0"/>
                <a:ea typeface="Roboto Black" panose="02000000000000000000" pitchFamily="2" charset="0"/>
              </a:rPr>
              <a:t>дабаан</a:t>
            </a:r>
            <a:r>
              <a:rPr lang="ru-RU" sz="3600" dirty="0">
                <a:solidFill>
                  <a:srgbClr val="FF0000"/>
                </a:solidFill>
                <a:latin typeface="Roboto Black" panose="02000000000000000000" pitchFamily="2" charset="0"/>
                <a:ea typeface="Roboto Black" panose="02000000000000000000" pitchFamily="2" charset="0"/>
              </a:rPr>
              <a:t> </a:t>
            </a:r>
            <a:endParaRPr lang="ru-RU" sz="3600" dirty="0"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6D582731-2FAF-4E40-9401-9FF94E0D4231}"/>
              </a:ext>
            </a:extLst>
          </p:cNvPr>
          <p:cNvSpPr txBox="1"/>
          <p:nvPr/>
        </p:nvSpPr>
        <p:spPr>
          <a:xfrm>
            <a:off x="2058704" y="2425658"/>
            <a:ext cx="2370551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400" i="1" dirty="0">
                <a:ea typeface="Roboto" panose="02000000000000000000" pitchFamily="2" charset="0"/>
              </a:rPr>
              <a:t>На бурятском языке: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F5382459-BE1E-48E9-9A2D-C9CAF16FE7C9}"/>
              </a:ext>
            </a:extLst>
          </p:cNvPr>
          <p:cNvSpPr txBox="1"/>
          <p:nvPr/>
        </p:nvSpPr>
        <p:spPr>
          <a:xfrm>
            <a:off x="2029318" y="3378491"/>
            <a:ext cx="6957571" cy="11067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ru-RU" sz="14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Хамар</a:t>
            </a:r>
            <a:r>
              <a:rPr lang="ru-RU" sz="14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дабаан</a:t>
            </a:r>
            <a:r>
              <a:rPr lang="ru-RU" sz="14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уулын</a:t>
            </a:r>
            <a:r>
              <a:rPr lang="ru-RU" sz="14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хойто</a:t>
            </a:r>
            <a:r>
              <a:rPr lang="ru-RU" sz="14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хэһэгынь</a:t>
            </a:r>
            <a:r>
              <a:rPr lang="ru-RU" sz="14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баян </a:t>
            </a:r>
            <a:r>
              <a:rPr lang="ru-RU" sz="14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ургамалтай</a:t>
            </a:r>
            <a:r>
              <a:rPr lang="ru-RU" sz="14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Ара </a:t>
            </a:r>
            <a:r>
              <a:rPr lang="ru-RU" sz="14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Байгалай</a:t>
            </a:r>
            <a:r>
              <a:rPr lang="ru-RU" sz="14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эгээн</a:t>
            </a:r>
            <a:r>
              <a:rPr lang="ru-RU" sz="14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шииглиг</a:t>
            </a:r>
            <a:r>
              <a:rPr lang="ru-RU" sz="14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бүһэ</a:t>
            </a:r>
            <a:r>
              <a:rPr lang="ru-RU" sz="14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, </a:t>
            </a:r>
            <a:r>
              <a:rPr lang="ru-RU" sz="14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урда</a:t>
            </a:r>
            <a:r>
              <a:rPr lang="ru-RU" sz="14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хэһэгынь</a:t>
            </a:r>
            <a:r>
              <a:rPr lang="ru-RU" sz="14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тундрын</a:t>
            </a:r>
            <a:r>
              <a:rPr lang="ru-RU" sz="14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ургамалтай</a:t>
            </a:r>
            <a:r>
              <a:rPr lang="ru-RU" sz="14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. </a:t>
            </a:r>
            <a:r>
              <a:rPr lang="ru-RU" sz="14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Эртын</a:t>
            </a:r>
            <a:r>
              <a:rPr lang="ru-RU" sz="14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үеһөө</a:t>
            </a:r>
            <a:r>
              <a:rPr lang="ru-RU" sz="14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хадагалһан</a:t>
            </a:r>
            <a:r>
              <a:rPr lang="ru-RU" sz="14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шэлбэһэтэ</a:t>
            </a:r>
            <a:r>
              <a:rPr lang="ru-RU" sz="14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ой </a:t>
            </a:r>
            <a:r>
              <a:rPr lang="ru-RU" sz="14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модондо</a:t>
            </a:r>
            <a:r>
              <a:rPr lang="ru-RU" sz="14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уляаһан</a:t>
            </a:r>
            <a:r>
              <a:rPr lang="ru-RU" sz="14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, </a:t>
            </a:r>
            <a:r>
              <a:rPr lang="ru-RU" sz="14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хуһан</a:t>
            </a:r>
            <a:r>
              <a:rPr lang="ru-RU" sz="14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, </a:t>
            </a:r>
            <a:r>
              <a:rPr lang="ru-RU" sz="14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үндэр</a:t>
            </a:r>
            <a:r>
              <a:rPr lang="ru-RU" sz="14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уулын</a:t>
            </a:r>
            <a:r>
              <a:rPr lang="ru-RU" sz="14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хээрэ</a:t>
            </a:r>
            <a:r>
              <a:rPr lang="ru-RU" sz="14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, </a:t>
            </a:r>
            <a:r>
              <a:rPr lang="ru-RU" sz="14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тагтар</a:t>
            </a:r>
            <a:r>
              <a:rPr lang="ru-RU" sz="14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нарһан</a:t>
            </a:r>
            <a:r>
              <a:rPr lang="ru-RU" sz="14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ба </a:t>
            </a:r>
            <a:r>
              <a:rPr lang="ru-RU" sz="14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тагтар</a:t>
            </a:r>
            <a:r>
              <a:rPr lang="ru-RU" sz="14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хуһан</a:t>
            </a:r>
            <a:r>
              <a:rPr lang="ru-RU" sz="14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харагдажа</a:t>
            </a:r>
            <a:r>
              <a:rPr lang="ru-RU" sz="14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болоно</a:t>
            </a:r>
            <a:r>
              <a:rPr lang="ru-RU" sz="14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7835089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hlinkClick r:id="rId2" action="ppaction://hlinksldjump"/>
            <a:extLst>
              <a:ext uri="{FF2B5EF4-FFF2-40B4-BE49-F238E27FC236}">
                <a16:creationId xmlns:a16="http://schemas.microsoft.com/office/drawing/2014/main" xmlns="" id="{0CE2BBC9-AE39-4037-A395-9EC7C745C6CC}"/>
              </a:ext>
            </a:extLst>
          </p:cNvPr>
          <p:cNvSpPr txBox="1"/>
          <p:nvPr/>
        </p:nvSpPr>
        <p:spPr>
          <a:xfrm>
            <a:off x="223534" y="4115872"/>
            <a:ext cx="1135247" cy="369332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rtlCol="0">
            <a:spAutoFit/>
          </a:bodyPr>
          <a:lstStyle/>
          <a:p>
            <a:r>
              <a:rPr lang="ru-RU" dirty="0">
                <a:solidFill>
                  <a:srgbClr val="AA241A"/>
                </a:solidFill>
                <a:latin typeface="Raleway SemiBold" panose="020B0703030101060003" pitchFamily="34" charset="-52"/>
              </a:rPr>
              <a:t>Алфавит</a:t>
            </a: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xmlns="" id="{248407A4-05CF-461F-8713-CC76A8BE3FAD}"/>
              </a:ext>
            </a:extLst>
          </p:cNvPr>
          <p:cNvSpPr/>
          <p:nvPr/>
        </p:nvSpPr>
        <p:spPr>
          <a:xfrm>
            <a:off x="-36934" y="51470"/>
            <a:ext cx="1656184" cy="1938992"/>
          </a:xfrm>
          <a:prstGeom prst="rect">
            <a:avLst/>
          </a:prstGeom>
          <a:noFill/>
          <a:ln w="12700">
            <a:noFill/>
          </a:ln>
          <a:effectLst>
            <a:outerShdw blurRad="107950" dist="12700" dir="5400000" algn="ctr">
              <a:srgbClr val="000000"/>
            </a:outerShdw>
          </a:effectLst>
        </p:spPr>
        <p:txBody>
          <a:bodyPr wrap="square" lIns="91440" tIns="45720" rIns="91440" bIns="45720">
            <a:spAutoFit/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12000" b="1" dirty="0">
                <a:ln w="11430">
                  <a:noFill/>
                </a:ln>
                <a:solidFill>
                  <a:srgbClr val="C00000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Ц</a:t>
            </a:r>
            <a:endParaRPr lang="ru-RU" sz="12000" b="1" dirty="0">
              <a:ln w="11430">
                <a:noFill/>
              </a:ln>
              <a:solidFill>
                <a:srgbClr val="C00000"/>
              </a:solidFill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D19F5EBA-7067-4D1A-A9D7-D32674E5D90F}"/>
              </a:ext>
            </a:extLst>
          </p:cNvPr>
          <p:cNvSpPr txBox="1"/>
          <p:nvPr/>
        </p:nvSpPr>
        <p:spPr>
          <a:xfrm>
            <a:off x="1889110" y="461031"/>
            <a:ext cx="469911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3600" dirty="0" err="1">
                <a:solidFill>
                  <a:srgbClr val="FF0000"/>
                </a:solidFill>
                <a:latin typeface="Roboto Black" panose="02000000000000000000" pitchFamily="2" charset="0"/>
                <a:ea typeface="Roboto Black" panose="02000000000000000000" pitchFamily="2" charset="0"/>
              </a:rPr>
              <a:t>Ц</a:t>
            </a:r>
            <a:r>
              <a:rPr lang="ru-RU" sz="3600" dirty="0" err="1">
                <a:latin typeface="Roboto Black" panose="02000000000000000000" pitchFamily="2" charset="0"/>
                <a:ea typeface="Roboto Black" panose="02000000000000000000" pitchFamily="2" charset="0"/>
              </a:rPr>
              <a:t>ыденжапов</a:t>
            </a:r>
            <a:r>
              <a:rPr lang="ru-RU" sz="3600" dirty="0">
                <a:latin typeface="Roboto Black" panose="02000000000000000000" pitchFamily="2" charset="0"/>
                <a:ea typeface="Roboto Black" panose="02000000000000000000" pitchFamily="2" charset="0"/>
              </a:rPr>
              <a:t> А.Б.</a:t>
            </a:r>
            <a:endParaRPr lang="ru-RU" sz="3600" dirty="0"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C843CDDD-A373-4649-8CE8-800B0370FD62}"/>
              </a:ext>
            </a:extLst>
          </p:cNvPr>
          <p:cNvSpPr txBox="1"/>
          <p:nvPr/>
        </p:nvSpPr>
        <p:spPr>
          <a:xfrm>
            <a:off x="1889111" y="1078471"/>
            <a:ext cx="7092279" cy="3311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ru-RU" sz="1400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Герой Российской Федерации. </a:t>
            </a:r>
            <a:endParaRPr lang="ru-RU" sz="1400" dirty="0">
              <a:solidFill>
                <a:srgbClr val="000000"/>
              </a:solidFill>
              <a:effectLst/>
              <a:latin typeface="Roboto" panose="02000000000000000000" pitchFamily="2" charset="0"/>
              <a:ea typeface="Roboto" panose="02000000000000000000" pitchFamily="2" charset="0"/>
              <a:cs typeface="Times New Roman" panose="02020603050405020304" pitchFamily="18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9C7A0506-62C8-4A42-9A75-49DB3EFFA911}"/>
              </a:ext>
            </a:extLst>
          </p:cNvPr>
          <p:cNvSpPr txBox="1"/>
          <p:nvPr/>
        </p:nvSpPr>
        <p:spPr>
          <a:xfrm>
            <a:off x="1889111" y="243266"/>
            <a:ext cx="252028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400" i="1" dirty="0">
                <a:ea typeface="Roboto" panose="02000000000000000000" pitchFamily="2" charset="0"/>
              </a:rPr>
              <a:t>На русском языке: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CFE417DE-E339-43F5-B03E-A171BB833637}"/>
              </a:ext>
            </a:extLst>
          </p:cNvPr>
          <p:cNvSpPr txBox="1"/>
          <p:nvPr/>
        </p:nvSpPr>
        <p:spPr>
          <a:xfrm>
            <a:off x="1896095" y="2812160"/>
            <a:ext cx="469212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3600" dirty="0" err="1">
                <a:solidFill>
                  <a:srgbClr val="FF0000"/>
                </a:solidFill>
                <a:latin typeface="Roboto Black" panose="02000000000000000000" pitchFamily="2" charset="0"/>
                <a:ea typeface="Roboto Black" panose="02000000000000000000" pitchFamily="2" charset="0"/>
              </a:rPr>
              <a:t>Ц</a:t>
            </a:r>
            <a:r>
              <a:rPr lang="ru-RU" sz="3600" dirty="0" err="1">
                <a:latin typeface="Roboto Black" panose="02000000000000000000" pitchFamily="2" charset="0"/>
                <a:ea typeface="Roboto Black" panose="02000000000000000000" pitchFamily="2" charset="0"/>
              </a:rPr>
              <a:t>ыденжапов</a:t>
            </a:r>
            <a:r>
              <a:rPr lang="ru-RU" sz="3600" dirty="0">
                <a:latin typeface="Roboto Black" panose="02000000000000000000" pitchFamily="2" charset="0"/>
                <a:ea typeface="Roboto Black" panose="02000000000000000000" pitchFamily="2" charset="0"/>
              </a:rPr>
              <a:t> А.Б.</a:t>
            </a:r>
            <a:endParaRPr lang="ru-RU" sz="3600" dirty="0"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FBB12F79-A4F5-4C0D-B5C7-E0B69F88CFB6}"/>
              </a:ext>
            </a:extLst>
          </p:cNvPr>
          <p:cNvSpPr txBox="1"/>
          <p:nvPr/>
        </p:nvSpPr>
        <p:spPr>
          <a:xfrm>
            <a:off x="1896095" y="2579007"/>
            <a:ext cx="2370551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400" i="1" dirty="0">
                <a:ea typeface="Roboto" panose="02000000000000000000" pitchFamily="2" charset="0"/>
              </a:rPr>
              <a:t>На бурятском языке: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8EB5A0DA-DD01-4393-8DA6-81FD6E403D4D}"/>
              </a:ext>
            </a:extLst>
          </p:cNvPr>
          <p:cNvSpPr txBox="1"/>
          <p:nvPr/>
        </p:nvSpPr>
        <p:spPr>
          <a:xfrm>
            <a:off x="1889110" y="1526237"/>
            <a:ext cx="6957571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3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Алда́р</a:t>
            </a:r>
            <a:r>
              <a:rPr lang="ru-RU" sz="13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3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Цыденжапов</a:t>
            </a:r>
            <a:r>
              <a:rPr lang="ru-RU" sz="13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 (1991-2010) матрос Тихоокеанского Флота России, предотвратив ценой своей жизни крупную аварию на военном корабле, спас от гибели сам корабль и экипаж в составе 348 человек. </a:t>
            </a:r>
            <a:endParaRPr lang="ru-RU" sz="1300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C09D5D80-804F-4B9D-9A38-8FF9EEBBD9AD}"/>
              </a:ext>
            </a:extLst>
          </p:cNvPr>
          <p:cNvSpPr txBox="1"/>
          <p:nvPr/>
        </p:nvSpPr>
        <p:spPr>
          <a:xfrm>
            <a:off x="1860462" y="3603552"/>
            <a:ext cx="6885563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3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Алдар</a:t>
            </a:r>
            <a:r>
              <a:rPr lang="ru-RU" sz="13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3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Цыденжапов</a:t>
            </a:r>
            <a:r>
              <a:rPr lang="ru-RU" sz="13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3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хадаа</a:t>
            </a:r>
            <a:r>
              <a:rPr lang="ru-RU" sz="13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3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буряад</a:t>
            </a:r>
            <a:r>
              <a:rPr lang="ru-RU" sz="13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3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арадаймнай</a:t>
            </a:r>
            <a:r>
              <a:rPr lang="ru-RU" sz="13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3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мүнөө</a:t>
            </a:r>
            <a:r>
              <a:rPr lang="ru-RU" sz="13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3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үеын</a:t>
            </a:r>
            <a:r>
              <a:rPr lang="ru-RU" sz="13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3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баатар</a:t>
            </a:r>
            <a:r>
              <a:rPr lang="ru-RU" sz="13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3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гээшэ</a:t>
            </a:r>
            <a:r>
              <a:rPr lang="ru-RU" sz="13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. </a:t>
            </a:r>
            <a:r>
              <a:rPr lang="ru-RU" sz="13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Алдарай</a:t>
            </a:r>
            <a:r>
              <a:rPr lang="ru-RU" sz="13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3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баатаршалга</a:t>
            </a:r>
            <a:r>
              <a:rPr lang="ru-RU" sz="13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3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мүнөө</a:t>
            </a:r>
            <a:r>
              <a:rPr lang="ru-RU" sz="13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3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үеын</a:t>
            </a:r>
            <a:r>
              <a:rPr lang="ru-RU" sz="13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3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эдиршүүлые</a:t>
            </a:r>
            <a:r>
              <a:rPr lang="ru-RU" sz="13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, </a:t>
            </a:r>
            <a:r>
              <a:rPr lang="ru-RU" sz="13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залуушуулые</a:t>
            </a:r>
            <a:r>
              <a:rPr lang="ru-RU" sz="13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3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хүмүүжүүлгын</a:t>
            </a:r>
            <a:r>
              <a:rPr lang="ru-RU" sz="13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3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үндэһэн</a:t>
            </a:r>
            <a:r>
              <a:rPr lang="ru-RU" sz="13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3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боложо</a:t>
            </a:r>
            <a:r>
              <a:rPr lang="ru-RU" sz="13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3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үгэнэ</a:t>
            </a:r>
            <a:r>
              <a:rPr lang="ru-RU" sz="13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. </a:t>
            </a:r>
            <a:r>
              <a:rPr lang="ru-RU" sz="13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Алдар</a:t>
            </a:r>
            <a:r>
              <a:rPr lang="ru-RU" sz="13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3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хүбүүндэ</a:t>
            </a:r>
            <a:r>
              <a:rPr lang="ru-RU" sz="13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, </a:t>
            </a:r>
            <a:r>
              <a:rPr lang="ru-RU" sz="13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Алдар</a:t>
            </a:r>
            <a:r>
              <a:rPr lang="ru-RU" sz="13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 СОЛО!</a:t>
            </a:r>
            <a:endParaRPr lang="ru-RU" sz="1300" dirty="0"/>
          </a:p>
        </p:txBody>
      </p:sp>
    </p:spTree>
    <p:extLst>
      <p:ext uri="{BB962C8B-B14F-4D97-AF65-F5344CB8AC3E}">
        <p14:creationId xmlns:p14="http://schemas.microsoft.com/office/powerpoint/2010/main" val="202584812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hlinkClick r:id="rId2" action="ppaction://hlinksldjump"/>
            <a:extLst>
              <a:ext uri="{FF2B5EF4-FFF2-40B4-BE49-F238E27FC236}">
                <a16:creationId xmlns:a16="http://schemas.microsoft.com/office/drawing/2014/main" xmlns="" id="{0CE2BBC9-AE39-4037-A395-9EC7C745C6CC}"/>
              </a:ext>
            </a:extLst>
          </p:cNvPr>
          <p:cNvSpPr txBox="1"/>
          <p:nvPr/>
        </p:nvSpPr>
        <p:spPr>
          <a:xfrm>
            <a:off x="323528" y="4115872"/>
            <a:ext cx="1135247" cy="369332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rtlCol="0">
            <a:spAutoFit/>
          </a:bodyPr>
          <a:lstStyle/>
          <a:p>
            <a:r>
              <a:rPr lang="ru-RU" dirty="0">
                <a:solidFill>
                  <a:srgbClr val="AA241A"/>
                </a:solidFill>
                <a:latin typeface="Raleway SemiBold" panose="020B0703030101060003" pitchFamily="34" charset="-52"/>
              </a:rPr>
              <a:t>Алфавит</a:t>
            </a: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xmlns="" id="{248407A4-05CF-461F-8713-CC76A8BE3FAD}"/>
              </a:ext>
            </a:extLst>
          </p:cNvPr>
          <p:cNvSpPr/>
          <p:nvPr/>
        </p:nvSpPr>
        <p:spPr>
          <a:xfrm>
            <a:off x="-37270" y="51470"/>
            <a:ext cx="1656184" cy="1938992"/>
          </a:xfrm>
          <a:prstGeom prst="rect">
            <a:avLst/>
          </a:prstGeom>
          <a:noFill/>
          <a:ln w="12700">
            <a:noFill/>
          </a:ln>
          <a:effectLst>
            <a:outerShdw blurRad="107950" dist="12700" dir="5400000" algn="ctr">
              <a:srgbClr val="000000"/>
            </a:outerShdw>
          </a:effectLst>
        </p:spPr>
        <p:txBody>
          <a:bodyPr wrap="square" lIns="91440" tIns="45720" rIns="91440" bIns="45720">
            <a:spAutoFit/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12000" b="1" dirty="0">
                <a:ln w="11430">
                  <a:noFill/>
                </a:ln>
                <a:solidFill>
                  <a:srgbClr val="C00000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Ч</a:t>
            </a:r>
            <a:endParaRPr lang="ru-RU" sz="12000" b="1" dirty="0">
              <a:ln w="11430">
                <a:noFill/>
              </a:ln>
              <a:solidFill>
                <a:srgbClr val="C00000"/>
              </a:solidFill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6FB8425F-EE75-412A-8B02-D31AA97281D7}"/>
              </a:ext>
            </a:extLst>
          </p:cNvPr>
          <p:cNvSpPr txBox="1"/>
          <p:nvPr/>
        </p:nvSpPr>
        <p:spPr>
          <a:xfrm>
            <a:off x="2051720" y="307682"/>
            <a:ext cx="504056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3600" dirty="0" err="1">
                <a:solidFill>
                  <a:srgbClr val="FF0000"/>
                </a:solidFill>
                <a:latin typeface="Roboto Black" panose="02000000000000000000" pitchFamily="2" charset="0"/>
                <a:ea typeface="Roboto Black" panose="02000000000000000000" pitchFamily="2" charset="0"/>
              </a:rPr>
              <a:t>Ч</a:t>
            </a:r>
            <a:r>
              <a:rPr lang="ru-RU" sz="3600" dirty="0" err="1">
                <a:latin typeface="Roboto Black" panose="02000000000000000000" pitchFamily="2" charset="0"/>
                <a:ea typeface="Roboto Black" panose="02000000000000000000" pitchFamily="2" charset="0"/>
              </a:rPr>
              <a:t>ивыркуйский</a:t>
            </a:r>
            <a:r>
              <a:rPr lang="ru-RU" sz="3600" dirty="0">
                <a:latin typeface="Roboto Black" panose="02000000000000000000" pitchFamily="2" charset="0"/>
                <a:ea typeface="Roboto Black" panose="02000000000000000000" pitchFamily="2" charset="0"/>
              </a:rPr>
              <a:t> залив</a:t>
            </a:r>
            <a:endParaRPr lang="ru-RU" sz="3600" dirty="0"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9EF6084C-C18C-4FF5-8806-29F11E607B37}"/>
              </a:ext>
            </a:extLst>
          </p:cNvPr>
          <p:cNvSpPr txBox="1"/>
          <p:nvPr/>
        </p:nvSpPr>
        <p:spPr>
          <a:xfrm>
            <a:off x="2051720" y="962726"/>
            <a:ext cx="6984776" cy="8481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ru-RU" sz="1400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Заповедный район восточного берега прекрасен утесами необычной формы, уютными бухтами и небольшими островами, песчаными пляжами. Отвесные скалы защищают бухту от северного ветра. </a:t>
            </a:r>
            <a:endParaRPr lang="ru-RU" sz="1400" dirty="0">
              <a:solidFill>
                <a:srgbClr val="000000"/>
              </a:solidFill>
              <a:effectLst/>
              <a:latin typeface="Roboto" panose="02000000000000000000" pitchFamily="2" charset="0"/>
              <a:ea typeface="Roboto" panose="02000000000000000000" pitchFamily="2" charset="0"/>
              <a:cs typeface="Times New Roman" panose="02020603050405020304" pitchFamily="18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921516B9-E013-4541-B622-66B4D7FDDF8D}"/>
              </a:ext>
            </a:extLst>
          </p:cNvPr>
          <p:cNvSpPr txBox="1"/>
          <p:nvPr/>
        </p:nvSpPr>
        <p:spPr>
          <a:xfrm>
            <a:off x="2051720" y="89917"/>
            <a:ext cx="252028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400" i="1" dirty="0">
                <a:ea typeface="Roboto" panose="02000000000000000000" pitchFamily="2" charset="0"/>
              </a:rPr>
              <a:t>На русском языке: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0616A3EA-06B5-4439-83A8-232C5277C89F}"/>
              </a:ext>
            </a:extLst>
          </p:cNvPr>
          <p:cNvSpPr txBox="1"/>
          <p:nvPr/>
        </p:nvSpPr>
        <p:spPr>
          <a:xfrm>
            <a:off x="2058704" y="2658811"/>
            <a:ext cx="460152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3600" dirty="0" err="1">
                <a:latin typeface="Roboto Black" panose="02000000000000000000" pitchFamily="2" charset="0"/>
                <a:ea typeface="Roboto Black" panose="02000000000000000000" pitchFamily="2" charset="0"/>
              </a:rPr>
              <a:t>Шэбэртын</a:t>
            </a:r>
            <a:r>
              <a:rPr lang="ru-RU" sz="3600" dirty="0">
                <a:latin typeface="Roboto Black" panose="02000000000000000000" pitchFamily="2" charset="0"/>
                <a:ea typeface="Roboto Black" panose="02000000000000000000" pitchFamily="2" charset="0"/>
              </a:rPr>
              <a:t> </a:t>
            </a:r>
            <a:r>
              <a:rPr lang="ru-RU" sz="3600" dirty="0" err="1">
                <a:latin typeface="Roboto Black" panose="02000000000000000000" pitchFamily="2" charset="0"/>
                <a:ea typeface="Roboto Black" panose="02000000000000000000" pitchFamily="2" charset="0"/>
              </a:rPr>
              <a:t>булан</a:t>
            </a:r>
            <a:endParaRPr lang="ru-RU" sz="3600" dirty="0"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7C1F40BA-FC29-4C85-AFE6-96895974B60D}"/>
              </a:ext>
            </a:extLst>
          </p:cNvPr>
          <p:cNvSpPr txBox="1"/>
          <p:nvPr/>
        </p:nvSpPr>
        <p:spPr>
          <a:xfrm>
            <a:off x="2058704" y="2425658"/>
            <a:ext cx="2370551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400" i="1" dirty="0">
                <a:ea typeface="Roboto" panose="02000000000000000000" pitchFamily="2" charset="0"/>
              </a:rPr>
              <a:t>На бурятском языке: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091DBD0B-171D-45FC-A16B-2346027688F4}"/>
              </a:ext>
            </a:extLst>
          </p:cNvPr>
          <p:cNvSpPr txBox="1"/>
          <p:nvPr/>
        </p:nvSpPr>
        <p:spPr>
          <a:xfrm>
            <a:off x="2029318" y="3378491"/>
            <a:ext cx="6957571" cy="8481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ru-RU" sz="14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Шэбэртын</a:t>
            </a:r>
            <a:r>
              <a:rPr lang="ru-RU" sz="14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булан</a:t>
            </a:r>
            <a:r>
              <a:rPr lang="ru-RU" sz="14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, </a:t>
            </a:r>
            <a:r>
              <a:rPr lang="ru-RU" sz="14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аяншалагшадай</a:t>
            </a:r>
            <a:r>
              <a:rPr lang="ru-RU" sz="14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дурлажа</a:t>
            </a:r>
            <a:r>
              <a:rPr lang="ru-RU" sz="14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, </a:t>
            </a:r>
            <a:r>
              <a:rPr lang="ru-RU" sz="14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харан</a:t>
            </a:r>
            <a:r>
              <a:rPr lang="ru-RU" sz="14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үзэхэеэ</a:t>
            </a:r>
            <a:r>
              <a:rPr lang="ru-RU" sz="14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ерэдэг</a:t>
            </a:r>
            <a:r>
              <a:rPr lang="ru-RU" sz="14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үзэхэлэнтэ</a:t>
            </a:r>
            <a:r>
              <a:rPr lang="ru-RU" sz="14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14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h</a:t>
            </a:r>
            <a:r>
              <a:rPr lang="ru-RU" sz="14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айхан</a:t>
            </a:r>
            <a:r>
              <a:rPr lang="ru-RU" sz="14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дайда</a:t>
            </a:r>
            <a:r>
              <a:rPr lang="ru-RU" sz="14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, </a:t>
            </a:r>
            <a:r>
              <a:rPr lang="ru-RU" sz="14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ариг</a:t>
            </a:r>
            <a:r>
              <a:rPr lang="ru-RU" sz="14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сэбэр</a:t>
            </a:r>
            <a:r>
              <a:rPr lang="ru-RU" sz="14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, </a:t>
            </a:r>
            <a:r>
              <a:rPr lang="ru-RU" sz="14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ехэ</a:t>
            </a:r>
            <a:r>
              <a:rPr lang="ru-RU" sz="14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бэшэ</a:t>
            </a:r>
            <a:r>
              <a:rPr lang="ru-RU" sz="14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ольтируугуудтай</a:t>
            </a:r>
            <a:r>
              <a:rPr lang="ru-RU" sz="14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, </a:t>
            </a:r>
            <a:r>
              <a:rPr lang="ru-RU" sz="14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бэеэ</a:t>
            </a:r>
            <a:r>
              <a:rPr lang="ru-RU" sz="14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амаруулхаар</a:t>
            </a:r>
            <a:r>
              <a:rPr lang="ru-RU" sz="14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эль</a:t>
            </a:r>
            <a:r>
              <a:rPr lang="en-US" sz="14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h</a:t>
            </a:r>
            <a:r>
              <a:rPr lang="ru-RU" sz="14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эн </a:t>
            </a:r>
            <a:r>
              <a:rPr lang="ru-RU" sz="14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эрьенүүдтэй</a:t>
            </a:r>
            <a:r>
              <a:rPr lang="ru-RU" sz="14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71770746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hlinkClick r:id="rId2" action="ppaction://hlinksldjump"/>
            <a:extLst>
              <a:ext uri="{FF2B5EF4-FFF2-40B4-BE49-F238E27FC236}">
                <a16:creationId xmlns:a16="http://schemas.microsoft.com/office/drawing/2014/main" xmlns="" id="{0CE2BBC9-AE39-4037-A395-9EC7C745C6CC}"/>
              </a:ext>
            </a:extLst>
          </p:cNvPr>
          <p:cNvSpPr txBox="1"/>
          <p:nvPr/>
        </p:nvSpPr>
        <p:spPr>
          <a:xfrm>
            <a:off x="323528" y="4115872"/>
            <a:ext cx="1135247" cy="369332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rtlCol="0">
            <a:spAutoFit/>
          </a:bodyPr>
          <a:lstStyle/>
          <a:p>
            <a:r>
              <a:rPr lang="ru-RU" dirty="0">
                <a:solidFill>
                  <a:srgbClr val="AA241A"/>
                </a:solidFill>
                <a:latin typeface="Raleway SemiBold" panose="020B0703030101060003" pitchFamily="34" charset="-52"/>
              </a:rPr>
              <a:t>Алфавит</a:t>
            </a: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xmlns="" id="{248407A4-05CF-461F-8713-CC76A8BE3FAD}"/>
              </a:ext>
            </a:extLst>
          </p:cNvPr>
          <p:cNvSpPr/>
          <p:nvPr/>
        </p:nvSpPr>
        <p:spPr>
          <a:xfrm>
            <a:off x="0" y="51470"/>
            <a:ext cx="1656184" cy="1938992"/>
          </a:xfrm>
          <a:prstGeom prst="rect">
            <a:avLst/>
          </a:prstGeom>
          <a:noFill/>
          <a:ln w="12700">
            <a:noFill/>
          </a:ln>
          <a:effectLst>
            <a:outerShdw blurRad="107950" dist="12700" dir="5400000" algn="ctr">
              <a:srgbClr val="000000"/>
            </a:outerShdw>
          </a:effectLst>
        </p:spPr>
        <p:txBody>
          <a:bodyPr wrap="square" lIns="91440" tIns="45720" rIns="91440" bIns="45720">
            <a:spAutoFit/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12000" b="1" dirty="0">
                <a:ln w="11430">
                  <a:noFill/>
                </a:ln>
                <a:solidFill>
                  <a:srgbClr val="C00000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Ш</a:t>
            </a:r>
            <a:endParaRPr lang="ru-RU" sz="12000" b="1" dirty="0">
              <a:ln w="11430">
                <a:noFill/>
              </a:ln>
              <a:solidFill>
                <a:srgbClr val="C00000"/>
              </a:solidFill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85FF7053-738D-4445-8582-ED59CE121B17}"/>
              </a:ext>
            </a:extLst>
          </p:cNvPr>
          <p:cNvSpPr txBox="1"/>
          <p:nvPr/>
        </p:nvSpPr>
        <p:spPr>
          <a:xfrm>
            <a:off x="1907704" y="360045"/>
            <a:ext cx="410445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3600" dirty="0">
                <a:solidFill>
                  <a:srgbClr val="FF0000"/>
                </a:solidFill>
                <a:latin typeface="Roboto Black" panose="02000000000000000000" pitchFamily="2" charset="0"/>
                <a:ea typeface="Roboto Black" panose="02000000000000000000" pitchFamily="2" charset="0"/>
              </a:rPr>
              <a:t>Ш</a:t>
            </a:r>
            <a:r>
              <a:rPr lang="ru-RU" sz="3600" dirty="0">
                <a:latin typeface="Roboto Black" panose="02000000000000000000" pitchFamily="2" charset="0"/>
                <a:ea typeface="Roboto Black" panose="02000000000000000000" pitchFamily="2" charset="0"/>
              </a:rPr>
              <a:t>аман-гора</a:t>
            </a:r>
            <a:endParaRPr lang="ru-RU" sz="3600" dirty="0"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9B02D899-124D-40B2-9002-227606843BA1}"/>
              </a:ext>
            </a:extLst>
          </p:cNvPr>
          <p:cNvSpPr txBox="1"/>
          <p:nvPr/>
        </p:nvSpPr>
        <p:spPr>
          <a:xfrm>
            <a:off x="1867554" y="1089713"/>
            <a:ext cx="7092279" cy="8481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ru-RU" sz="1400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Одно из самых загадочных и не сильно известных мест. В 1996 году здесь обнаружены рисунки-петроглифы древних людей. Одно из них походило на шамана, что и дало название горе. </a:t>
            </a:r>
            <a:endParaRPr lang="ru-RU" sz="1400" dirty="0">
              <a:solidFill>
                <a:srgbClr val="000000"/>
              </a:solidFill>
              <a:effectLst/>
              <a:latin typeface="Roboto" panose="02000000000000000000" pitchFamily="2" charset="0"/>
              <a:ea typeface="Roboto" panose="02000000000000000000" pitchFamily="2" charset="0"/>
              <a:cs typeface="Times New Roman" panose="02020603050405020304" pitchFamily="18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2BF9E42B-498B-4265-AAA2-30D7B6EEDCE4}"/>
              </a:ext>
            </a:extLst>
          </p:cNvPr>
          <p:cNvSpPr txBox="1"/>
          <p:nvPr/>
        </p:nvSpPr>
        <p:spPr>
          <a:xfrm>
            <a:off x="1907704" y="142280"/>
            <a:ext cx="252028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400" i="1" dirty="0">
                <a:ea typeface="Roboto" panose="02000000000000000000" pitchFamily="2" charset="0"/>
              </a:rPr>
              <a:t>На русском языке: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D2818ED9-6A80-4C3E-B223-357962D14793}"/>
              </a:ext>
            </a:extLst>
          </p:cNvPr>
          <p:cNvSpPr txBox="1"/>
          <p:nvPr/>
        </p:nvSpPr>
        <p:spPr>
          <a:xfrm>
            <a:off x="1914688" y="2711174"/>
            <a:ext cx="553763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3600" dirty="0">
                <a:latin typeface="Roboto Black" panose="02000000000000000000" pitchFamily="2" charset="0"/>
                <a:ea typeface="Roboto Black" panose="02000000000000000000" pitchFamily="2" charset="0"/>
              </a:rPr>
              <a:t>Б</a:t>
            </a:r>
            <a:r>
              <a:rPr lang="en-US" sz="3600" dirty="0" err="1">
                <a:latin typeface="Roboto Black" panose="02000000000000000000" pitchFamily="2" charset="0"/>
                <a:ea typeface="Roboto Black" panose="02000000000000000000" pitchFamily="2" charset="0"/>
              </a:rPr>
              <a:t>ɵɵ</a:t>
            </a:r>
            <a:r>
              <a:rPr lang="en-US" sz="3600" dirty="0">
                <a:latin typeface="Roboto Black" panose="02000000000000000000" pitchFamily="2" charset="0"/>
                <a:ea typeface="Roboto Black" panose="02000000000000000000" pitchFamily="2" charset="0"/>
              </a:rPr>
              <a:t> </a:t>
            </a:r>
            <a:r>
              <a:rPr lang="ru-RU" sz="3600" dirty="0" err="1">
                <a:latin typeface="Roboto Black" panose="02000000000000000000" pitchFamily="2" charset="0"/>
                <a:ea typeface="Roboto Black" panose="02000000000000000000" pitchFamily="2" charset="0"/>
              </a:rPr>
              <a:t>хада</a:t>
            </a:r>
            <a:endParaRPr lang="ru-RU" sz="3600" dirty="0">
              <a:latin typeface="Roboto Black" panose="02000000000000000000" pitchFamily="2" charset="0"/>
              <a:ea typeface="Roboto Black" panose="02000000000000000000" pitchFamily="2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80DBBDBE-51D7-444D-A1E0-B3E126E16BAA}"/>
              </a:ext>
            </a:extLst>
          </p:cNvPr>
          <p:cNvSpPr txBox="1"/>
          <p:nvPr/>
        </p:nvSpPr>
        <p:spPr>
          <a:xfrm>
            <a:off x="1914688" y="2478021"/>
            <a:ext cx="2370551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400" i="1" dirty="0">
                <a:ea typeface="Roboto" panose="02000000000000000000" pitchFamily="2" charset="0"/>
              </a:rPr>
              <a:t>На бурятском языке: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4D2AAD2B-2B51-4BD5-86E9-A1FF2D6E7358}"/>
              </a:ext>
            </a:extLst>
          </p:cNvPr>
          <p:cNvSpPr txBox="1"/>
          <p:nvPr/>
        </p:nvSpPr>
        <p:spPr>
          <a:xfrm>
            <a:off x="1884637" y="3599312"/>
            <a:ext cx="6957571" cy="84760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ru-RU" sz="14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Б</a:t>
            </a:r>
            <a:r>
              <a:rPr lang="en-US" sz="14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ɵɵ</a:t>
            </a:r>
            <a:r>
              <a:rPr lang="en-US" sz="14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хада</a:t>
            </a:r>
            <a:r>
              <a:rPr lang="ru-RU" sz="14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. </a:t>
            </a:r>
            <a:r>
              <a:rPr lang="ru-RU" sz="14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Эгээн</a:t>
            </a:r>
            <a:r>
              <a:rPr lang="ru-RU" sz="14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гайхалтайшье</a:t>
            </a:r>
            <a:r>
              <a:rPr lang="ru-RU" sz="14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14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h</a:t>
            </a:r>
            <a:r>
              <a:rPr lang="ru-RU" sz="14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аа</a:t>
            </a:r>
            <a:r>
              <a:rPr lang="ru-RU" sz="14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, </a:t>
            </a:r>
            <a:r>
              <a:rPr lang="ru-RU" sz="14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ехэ</a:t>
            </a:r>
            <a:r>
              <a:rPr lang="ru-RU" sz="14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мэдээжэ</a:t>
            </a:r>
            <a:r>
              <a:rPr lang="ru-RU" sz="14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бэшэ</a:t>
            </a:r>
            <a:r>
              <a:rPr lang="ru-RU" sz="14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газар</a:t>
            </a:r>
            <a:r>
              <a:rPr lang="ru-RU" sz="14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. 1996 </a:t>
            </a:r>
            <a:r>
              <a:rPr lang="ru-RU" sz="14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ондо</a:t>
            </a:r>
            <a:r>
              <a:rPr lang="ru-RU" sz="14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эндэ</a:t>
            </a:r>
            <a:r>
              <a:rPr lang="ru-RU" sz="14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урданай</a:t>
            </a:r>
            <a:r>
              <a:rPr lang="ru-RU" sz="14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зонуудай</a:t>
            </a:r>
            <a:r>
              <a:rPr lang="ru-RU" sz="14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петроглифууд-зурагууд</a:t>
            </a:r>
            <a:r>
              <a:rPr lang="ru-RU" sz="14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олдогдоо</a:t>
            </a:r>
            <a:r>
              <a:rPr lang="ru-RU" sz="14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14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h</a:t>
            </a:r>
            <a:r>
              <a:rPr lang="ru-RU" sz="14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эн. </a:t>
            </a:r>
            <a:r>
              <a:rPr lang="ru-RU" sz="14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Эдэ</a:t>
            </a:r>
            <a:r>
              <a:rPr lang="ru-RU" sz="14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зурагуудай</a:t>
            </a:r>
            <a:r>
              <a:rPr lang="ru-RU" sz="14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нэгэн</a:t>
            </a:r>
            <a:r>
              <a:rPr lang="ru-RU" sz="14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б</a:t>
            </a:r>
            <a:r>
              <a:rPr lang="en-US" sz="14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ɵɵ</a:t>
            </a:r>
            <a:r>
              <a:rPr lang="en-US" sz="14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хүндэ</a:t>
            </a:r>
            <a:r>
              <a:rPr lang="ru-RU" sz="14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адли </a:t>
            </a:r>
            <a:r>
              <a:rPr lang="ru-RU" sz="14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байгаа</a:t>
            </a:r>
            <a:r>
              <a:rPr lang="ru-RU" sz="14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. </a:t>
            </a:r>
            <a:r>
              <a:rPr lang="ru-RU" sz="14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Энээн</a:t>
            </a:r>
            <a:r>
              <a:rPr lang="en-US" sz="14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h</a:t>
            </a:r>
            <a:r>
              <a:rPr lang="ru-RU" sz="14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ээ</a:t>
            </a:r>
            <a:r>
              <a:rPr lang="ru-RU" sz="14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 </a:t>
            </a:r>
            <a:r>
              <a:rPr lang="ru-RU" sz="14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хадын</a:t>
            </a:r>
            <a:r>
              <a:rPr lang="ru-RU" sz="14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нэрэ</a:t>
            </a:r>
            <a:r>
              <a:rPr lang="ru-RU" sz="14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бии</a:t>
            </a:r>
            <a:r>
              <a:rPr lang="ru-RU" sz="14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болоо</a:t>
            </a:r>
            <a:r>
              <a:rPr lang="ru-RU" sz="14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гэдэг</a:t>
            </a:r>
            <a:r>
              <a:rPr lang="ru-RU" sz="14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90260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hlinkClick r:id="rId2" action="ppaction://hlinksldjump"/>
            <a:extLst>
              <a:ext uri="{FF2B5EF4-FFF2-40B4-BE49-F238E27FC236}">
                <a16:creationId xmlns:a16="http://schemas.microsoft.com/office/drawing/2014/main" xmlns="" id="{0CE2BBC9-AE39-4037-A395-9EC7C745C6CC}"/>
              </a:ext>
            </a:extLst>
          </p:cNvPr>
          <p:cNvSpPr txBox="1"/>
          <p:nvPr/>
        </p:nvSpPr>
        <p:spPr>
          <a:xfrm>
            <a:off x="251520" y="4115872"/>
            <a:ext cx="1135247" cy="369332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rtlCol="0">
            <a:spAutoFit/>
          </a:bodyPr>
          <a:lstStyle/>
          <a:p>
            <a:r>
              <a:rPr lang="ru-RU" dirty="0">
                <a:solidFill>
                  <a:srgbClr val="AA241A"/>
                </a:solidFill>
                <a:latin typeface="Raleway SemiBold" panose="020B0703030101060003" pitchFamily="34" charset="-52"/>
              </a:rPr>
              <a:t>Алфавит</a:t>
            </a: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xmlns="" id="{248407A4-05CF-461F-8713-CC76A8BE3FAD}"/>
              </a:ext>
            </a:extLst>
          </p:cNvPr>
          <p:cNvSpPr/>
          <p:nvPr/>
        </p:nvSpPr>
        <p:spPr>
          <a:xfrm>
            <a:off x="35496" y="8486"/>
            <a:ext cx="1656184" cy="1938992"/>
          </a:xfrm>
          <a:prstGeom prst="rect">
            <a:avLst/>
          </a:prstGeom>
          <a:noFill/>
          <a:ln w="12700">
            <a:noFill/>
          </a:ln>
          <a:effectLst>
            <a:outerShdw blurRad="107950" dist="12700" dir="5400000" algn="ctr">
              <a:srgbClr val="000000"/>
            </a:outerShdw>
          </a:effectLst>
        </p:spPr>
        <p:txBody>
          <a:bodyPr wrap="square" lIns="91440" tIns="45720" rIns="91440" bIns="45720">
            <a:spAutoFit/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12000" b="1" dirty="0">
                <a:ln w="11430">
                  <a:noFill/>
                </a:ln>
                <a:solidFill>
                  <a:srgbClr val="C00000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Щ</a:t>
            </a:r>
            <a:endParaRPr lang="ru-RU" sz="12000" b="1" dirty="0">
              <a:ln w="11430">
                <a:noFill/>
              </a:ln>
              <a:solidFill>
                <a:srgbClr val="C00000"/>
              </a:solidFill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85FF7053-738D-4445-8582-ED59CE121B17}"/>
              </a:ext>
            </a:extLst>
          </p:cNvPr>
          <p:cNvSpPr txBox="1"/>
          <p:nvPr/>
        </p:nvSpPr>
        <p:spPr>
          <a:xfrm>
            <a:off x="1907704" y="360045"/>
            <a:ext cx="54006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3600" dirty="0">
                <a:latin typeface="Roboto Black" panose="02000000000000000000" pitchFamily="2" charset="0"/>
                <a:ea typeface="Roboto Black" panose="02000000000000000000" pitchFamily="2" charset="0"/>
              </a:rPr>
              <a:t>У</a:t>
            </a:r>
            <a:r>
              <a:rPr lang="ru-RU" sz="3600" dirty="0">
                <a:solidFill>
                  <a:srgbClr val="FF0000"/>
                </a:solidFill>
                <a:latin typeface="Roboto Black" panose="02000000000000000000" pitchFamily="2" charset="0"/>
                <a:ea typeface="Roboto Black" panose="02000000000000000000" pitchFamily="2" charset="0"/>
              </a:rPr>
              <a:t>щ</a:t>
            </a:r>
            <a:r>
              <a:rPr lang="ru-RU" sz="3600" dirty="0">
                <a:latin typeface="Roboto Black" panose="02000000000000000000" pitchFamily="2" charset="0"/>
                <a:ea typeface="Roboto Black" panose="02000000000000000000" pitchFamily="2" charset="0"/>
              </a:rPr>
              <a:t>елье</a:t>
            </a:r>
            <a:r>
              <a:rPr lang="ru-RU" sz="3600" dirty="0">
                <a:solidFill>
                  <a:srgbClr val="FF0000"/>
                </a:solidFill>
                <a:latin typeface="Roboto Black" panose="02000000000000000000" pitchFamily="2" charset="0"/>
                <a:ea typeface="Roboto Black" panose="02000000000000000000" pitchFamily="2" charset="0"/>
              </a:rPr>
              <a:t> </a:t>
            </a:r>
            <a:r>
              <a:rPr lang="ru-RU" sz="3600" dirty="0" err="1">
                <a:latin typeface="Roboto Black" panose="02000000000000000000" pitchFamily="2" charset="0"/>
                <a:ea typeface="Roboto Black" panose="02000000000000000000" pitchFamily="2" charset="0"/>
              </a:rPr>
              <a:t>Сарминское</a:t>
            </a:r>
            <a:endParaRPr lang="ru-RU" sz="3600" dirty="0"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9B02D899-124D-40B2-9002-227606843BA1}"/>
              </a:ext>
            </a:extLst>
          </p:cNvPr>
          <p:cNvSpPr txBox="1"/>
          <p:nvPr/>
        </p:nvSpPr>
        <p:spPr>
          <a:xfrm>
            <a:off x="1852769" y="1127434"/>
            <a:ext cx="7240950" cy="112646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ru-RU" sz="1400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Ущелье </a:t>
            </a:r>
            <a:r>
              <a:rPr lang="ru-RU" sz="1400" dirty="0" err="1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Сарминское</a:t>
            </a:r>
            <a:r>
              <a:rPr lang="ru-RU" sz="1400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- уникальное природное достояние Ольхона. Оно находится в районе Малого моря на Байкале. Протекающий здесь поток довольно бурный, он несёт свои воды в живописную долину. Протекающий здесь поток довольно бурный, он несёт свои воды в живописную долину. </a:t>
            </a:r>
            <a:endParaRPr lang="ru-RU" sz="1400" dirty="0">
              <a:solidFill>
                <a:srgbClr val="000000"/>
              </a:solidFill>
              <a:effectLst/>
              <a:latin typeface="Roboto" panose="02000000000000000000" pitchFamily="2" charset="0"/>
              <a:ea typeface="Roboto" panose="02000000000000000000" pitchFamily="2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2BF9E42B-498B-4265-AAA2-30D7B6EEDCE4}"/>
              </a:ext>
            </a:extLst>
          </p:cNvPr>
          <p:cNvSpPr txBox="1"/>
          <p:nvPr/>
        </p:nvSpPr>
        <p:spPr>
          <a:xfrm>
            <a:off x="1907704" y="142280"/>
            <a:ext cx="252028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400" i="1" dirty="0">
                <a:ea typeface="Roboto" panose="02000000000000000000" pitchFamily="2" charset="0"/>
              </a:rPr>
              <a:t>На русском языке: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D2818ED9-6A80-4C3E-B223-357962D14793}"/>
              </a:ext>
            </a:extLst>
          </p:cNvPr>
          <p:cNvSpPr txBox="1"/>
          <p:nvPr/>
        </p:nvSpPr>
        <p:spPr>
          <a:xfrm>
            <a:off x="1860662" y="2624182"/>
            <a:ext cx="553763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3600" dirty="0" err="1">
                <a:latin typeface="Roboto Black" panose="02000000000000000000" pitchFamily="2" charset="0"/>
                <a:ea typeface="Roboto Black" panose="02000000000000000000" pitchFamily="2" charset="0"/>
              </a:rPr>
              <a:t>Сарминска</a:t>
            </a:r>
            <a:r>
              <a:rPr lang="ru-RU" sz="3600" dirty="0">
                <a:latin typeface="Roboto Black" panose="02000000000000000000" pitchFamily="2" charset="0"/>
                <a:ea typeface="Roboto Black" panose="02000000000000000000" pitchFamily="2" charset="0"/>
              </a:rPr>
              <a:t> </a:t>
            </a:r>
            <a:r>
              <a:rPr lang="ru-RU" sz="3600" dirty="0" err="1">
                <a:latin typeface="Roboto Black" panose="02000000000000000000" pitchFamily="2" charset="0"/>
                <a:ea typeface="Roboto Black" panose="02000000000000000000" pitchFamily="2" charset="0"/>
              </a:rPr>
              <a:t>хабшал</a:t>
            </a:r>
            <a:endParaRPr lang="ru-RU" sz="3600" dirty="0">
              <a:latin typeface="Roboto Black" panose="02000000000000000000" pitchFamily="2" charset="0"/>
              <a:ea typeface="Roboto Black" panose="02000000000000000000" pitchFamily="2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80DBBDBE-51D7-444D-A1E0-B3E126E16BAA}"/>
              </a:ext>
            </a:extLst>
          </p:cNvPr>
          <p:cNvSpPr txBox="1"/>
          <p:nvPr/>
        </p:nvSpPr>
        <p:spPr>
          <a:xfrm>
            <a:off x="1852769" y="2316405"/>
            <a:ext cx="2370551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400" i="1" dirty="0">
                <a:ea typeface="Roboto" panose="02000000000000000000" pitchFamily="2" charset="0"/>
              </a:rPr>
              <a:t>На бурятском языке: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4D2AAD2B-2B51-4BD5-86E9-A1FF2D6E7358}"/>
              </a:ext>
            </a:extLst>
          </p:cNvPr>
          <p:cNvSpPr txBox="1"/>
          <p:nvPr/>
        </p:nvSpPr>
        <p:spPr>
          <a:xfrm>
            <a:off x="1746923" y="3241441"/>
            <a:ext cx="7330031" cy="190205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ru-RU" sz="1400" dirty="0" err="1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Сарминска</a:t>
            </a:r>
            <a:r>
              <a:rPr lang="ru-RU" sz="1400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хабшал</a:t>
            </a:r>
            <a:r>
              <a:rPr lang="ru-RU" sz="1400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- </a:t>
            </a:r>
            <a:r>
              <a:rPr lang="ru-RU" sz="1400" dirty="0" err="1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байгаалиин</a:t>
            </a:r>
            <a:r>
              <a:rPr lang="ru-RU" sz="1400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шухаг</a:t>
            </a:r>
            <a:r>
              <a:rPr lang="ru-RU" sz="1400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баялиг</a:t>
            </a:r>
            <a:r>
              <a:rPr lang="ru-RU" sz="1400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болохо</a:t>
            </a:r>
            <a:r>
              <a:rPr lang="ru-RU" sz="1400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Сарминска</a:t>
            </a:r>
            <a:r>
              <a:rPr lang="ru-RU" sz="1400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хабшал</a:t>
            </a:r>
            <a:r>
              <a:rPr lang="ru-RU" sz="1400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Байгалай</a:t>
            </a:r>
            <a:r>
              <a:rPr lang="ru-RU" sz="1400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Бага </a:t>
            </a:r>
            <a:r>
              <a:rPr lang="ru-RU" sz="1400" dirty="0" err="1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далайда</a:t>
            </a:r>
            <a:r>
              <a:rPr lang="ru-RU" sz="1400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- </a:t>
            </a:r>
            <a:r>
              <a:rPr lang="ru-RU" sz="1400" dirty="0" err="1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Ольхондо</a:t>
            </a:r>
            <a:r>
              <a:rPr lang="ru-RU" sz="1400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оршодог</a:t>
            </a:r>
            <a:r>
              <a:rPr lang="ru-RU" sz="1400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юм</a:t>
            </a:r>
            <a:r>
              <a:rPr lang="ru-RU" sz="1400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. </a:t>
            </a:r>
            <a:r>
              <a:rPr lang="ru-RU" sz="1400" dirty="0" err="1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Урдажа</a:t>
            </a:r>
            <a:r>
              <a:rPr lang="ru-RU" sz="1400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гара</a:t>
            </a:r>
            <a:r>
              <a:rPr lang="en-US" sz="1400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h</a:t>
            </a:r>
            <a:r>
              <a:rPr lang="ru-RU" sz="1400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ан </a:t>
            </a:r>
            <a:r>
              <a:rPr lang="ru-RU" sz="1400" dirty="0" err="1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аргагүй</a:t>
            </a:r>
            <a:r>
              <a:rPr lang="ru-RU" sz="1400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дошхон</a:t>
            </a:r>
            <a:r>
              <a:rPr lang="ru-RU" sz="1400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у</a:t>
            </a:r>
            <a:r>
              <a:rPr lang="en-US" sz="1400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h</a:t>
            </a:r>
            <a:r>
              <a:rPr lang="ru-RU" sz="1400" dirty="0" err="1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анай</a:t>
            </a:r>
            <a:r>
              <a:rPr lang="ru-RU" sz="1400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урадхал</a:t>
            </a:r>
            <a:r>
              <a:rPr lang="ru-RU" sz="1400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үзэсхэлэн</a:t>
            </a:r>
            <a:r>
              <a:rPr lang="ru-RU" sz="1400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1400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h</a:t>
            </a:r>
            <a:r>
              <a:rPr lang="ru-RU" sz="1400" dirty="0" err="1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айхан</a:t>
            </a:r>
            <a:r>
              <a:rPr lang="ru-RU" sz="1400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тала </a:t>
            </a:r>
            <a:r>
              <a:rPr lang="ru-RU" sz="1400" dirty="0" err="1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дайда</a:t>
            </a:r>
            <a:r>
              <a:rPr lang="ru-RU" sz="1400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руу</a:t>
            </a:r>
            <a:r>
              <a:rPr lang="ru-RU" sz="1400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урдадаг</a:t>
            </a:r>
            <a:r>
              <a:rPr lang="ru-RU" sz="1400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бшуу</a:t>
            </a:r>
            <a:r>
              <a:rPr lang="ru-RU" sz="1400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. </a:t>
            </a:r>
            <a:r>
              <a:rPr lang="ru-RU" sz="1400" dirty="0" err="1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Энэ</a:t>
            </a:r>
            <a:r>
              <a:rPr lang="ru-RU" sz="1400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газарай</a:t>
            </a:r>
            <a:r>
              <a:rPr lang="ru-RU" sz="1400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1400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h</a:t>
            </a:r>
            <a:r>
              <a:rPr lang="ru-RU" sz="1400" dirty="0" err="1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алхин</a:t>
            </a:r>
            <a:r>
              <a:rPr lang="ru-RU" sz="1400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юрэ</a:t>
            </a:r>
            <a:r>
              <a:rPr lang="ru-RU" sz="1400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бусын</a:t>
            </a:r>
            <a:r>
              <a:rPr lang="ru-RU" sz="1400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ба </a:t>
            </a:r>
            <a:r>
              <a:rPr lang="ru-RU" sz="1400" dirty="0" err="1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аргагүй</a:t>
            </a:r>
            <a:r>
              <a:rPr lang="ru-RU" sz="1400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хүсэ</a:t>
            </a:r>
            <a:r>
              <a:rPr lang="ru-RU" sz="1400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шадалтай</a:t>
            </a:r>
            <a:r>
              <a:rPr lang="ru-RU" sz="1400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. </a:t>
            </a:r>
            <a:r>
              <a:rPr lang="ru-RU" sz="1400" dirty="0" err="1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Хабшал</a:t>
            </a:r>
            <a:r>
              <a:rPr lang="ru-RU" sz="1400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соогуур</a:t>
            </a:r>
            <a:r>
              <a:rPr lang="ru-RU" sz="1400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гара</a:t>
            </a:r>
            <a:r>
              <a:rPr lang="en-US" sz="1400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h</a:t>
            </a:r>
            <a:r>
              <a:rPr lang="ru-RU" sz="1400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ан </a:t>
            </a:r>
            <a:r>
              <a:rPr lang="ru-RU" sz="1400" dirty="0" err="1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хадын</a:t>
            </a:r>
            <a:r>
              <a:rPr lang="ru-RU" sz="1400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голой </a:t>
            </a:r>
            <a:r>
              <a:rPr lang="ru-RU" sz="1400" dirty="0" err="1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баруугаар</a:t>
            </a:r>
            <a:r>
              <a:rPr lang="ru-RU" sz="1400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 </a:t>
            </a:r>
            <a:r>
              <a:rPr lang="ru-RU" sz="1400" dirty="0" err="1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наскальна</a:t>
            </a:r>
            <a:r>
              <a:rPr lang="ru-RU" sz="1400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зурагуудые</a:t>
            </a:r>
            <a:r>
              <a:rPr lang="ru-RU" sz="1400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олохоор</a:t>
            </a:r>
            <a:r>
              <a:rPr lang="ru-RU" sz="1400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. </a:t>
            </a:r>
            <a:r>
              <a:rPr lang="ru-RU" sz="1400" dirty="0" err="1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Энэ</a:t>
            </a:r>
            <a:r>
              <a:rPr lang="ru-RU" sz="1400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онсо</a:t>
            </a:r>
            <a:r>
              <a:rPr lang="ru-RU" sz="1400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газар</a:t>
            </a:r>
            <a:r>
              <a:rPr lang="ru-RU" sz="1400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тухай</a:t>
            </a:r>
            <a:r>
              <a:rPr lang="ru-RU" sz="1400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олон</a:t>
            </a:r>
            <a:r>
              <a:rPr lang="ru-RU" sz="1400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домогууд</a:t>
            </a:r>
            <a:r>
              <a:rPr lang="ru-RU" sz="1400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ба </a:t>
            </a:r>
            <a:r>
              <a:rPr lang="ru-RU" sz="1400" dirty="0" err="1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түүхэнүүд</a:t>
            </a:r>
            <a:r>
              <a:rPr lang="ru-RU" sz="1400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зохеогдоотой</a:t>
            </a:r>
            <a:r>
              <a:rPr lang="ru-RU" sz="1400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. </a:t>
            </a:r>
            <a:r>
              <a:rPr lang="en-US" sz="1400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Y</a:t>
            </a:r>
            <a:r>
              <a:rPr lang="ru-RU" sz="1400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ш</a:t>
            </a:r>
            <a:r>
              <a:rPr lang="en-US" sz="1400" dirty="0" err="1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ɵɵ</a:t>
            </a:r>
            <a:r>
              <a:rPr lang="en-US" sz="1400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хадаа</a:t>
            </a:r>
            <a:r>
              <a:rPr lang="ru-RU" sz="1400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1400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XVII </a:t>
            </a:r>
            <a:r>
              <a:rPr lang="ru-RU" sz="1400" dirty="0" err="1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зуун</a:t>
            </a:r>
            <a:r>
              <a:rPr lang="ru-RU" sz="1400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жэлэй</a:t>
            </a:r>
            <a:r>
              <a:rPr lang="ru-RU" sz="1400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хахадта</a:t>
            </a:r>
            <a:r>
              <a:rPr lang="ru-RU" sz="1400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хасагуудай</a:t>
            </a:r>
            <a:r>
              <a:rPr lang="ru-RU" sz="1400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аяншалга</a:t>
            </a:r>
            <a:r>
              <a:rPr lang="ru-RU" sz="1400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тухай</a:t>
            </a:r>
            <a:r>
              <a:rPr lang="ru-RU" sz="1400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хэлэгдэ</a:t>
            </a:r>
            <a:r>
              <a:rPr lang="en-US" sz="1400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h</a:t>
            </a:r>
            <a:r>
              <a:rPr lang="ru-RU" sz="1400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эн </a:t>
            </a:r>
            <a:r>
              <a:rPr lang="ru-RU" sz="1400" dirty="0" err="1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байдаг</a:t>
            </a:r>
            <a:r>
              <a:rPr lang="ru-RU" sz="1400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.</a:t>
            </a:r>
            <a:endParaRPr lang="ru-RU" sz="1400" dirty="0">
              <a:solidFill>
                <a:srgbClr val="000000"/>
              </a:solidFill>
              <a:effectLst/>
              <a:latin typeface="Roboto" panose="02000000000000000000" pitchFamily="2" charset="0"/>
              <a:ea typeface="Roboto" panose="02000000000000000000" pitchFamily="2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492421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hlinkClick r:id="rId2" action="ppaction://hlinksldjump"/>
            <a:extLst>
              <a:ext uri="{FF2B5EF4-FFF2-40B4-BE49-F238E27FC236}">
                <a16:creationId xmlns:a16="http://schemas.microsoft.com/office/drawing/2014/main" xmlns="" id="{0CE2BBC9-AE39-4037-A395-9EC7C745C6CC}"/>
              </a:ext>
            </a:extLst>
          </p:cNvPr>
          <p:cNvSpPr txBox="1"/>
          <p:nvPr/>
        </p:nvSpPr>
        <p:spPr>
          <a:xfrm>
            <a:off x="260468" y="4115872"/>
            <a:ext cx="1135247" cy="369332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rtlCol="0">
            <a:spAutoFit/>
          </a:bodyPr>
          <a:lstStyle/>
          <a:p>
            <a:r>
              <a:rPr lang="ru-RU" dirty="0">
                <a:solidFill>
                  <a:srgbClr val="AA241A"/>
                </a:solidFill>
                <a:latin typeface="Raleway SemiBold" panose="020B0703030101060003" pitchFamily="34" charset="-52"/>
              </a:rPr>
              <a:t>Алфавит</a:t>
            </a: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xmlns="" id="{248407A4-05CF-461F-8713-CC76A8BE3FAD}"/>
              </a:ext>
            </a:extLst>
          </p:cNvPr>
          <p:cNvSpPr/>
          <p:nvPr/>
        </p:nvSpPr>
        <p:spPr>
          <a:xfrm>
            <a:off x="0" y="-13114"/>
            <a:ext cx="1656184" cy="1938992"/>
          </a:xfrm>
          <a:prstGeom prst="rect">
            <a:avLst/>
          </a:prstGeom>
          <a:noFill/>
          <a:ln w="12700">
            <a:noFill/>
          </a:ln>
          <a:effectLst>
            <a:outerShdw blurRad="107950" dist="12700" dir="5400000" algn="ctr">
              <a:srgbClr val="000000"/>
            </a:outerShdw>
          </a:effectLst>
        </p:spPr>
        <p:txBody>
          <a:bodyPr wrap="square" lIns="91440" tIns="45720" rIns="91440" bIns="45720">
            <a:spAutoFit/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12000" b="1" dirty="0">
                <a:ln w="11430">
                  <a:noFill/>
                </a:ln>
                <a:solidFill>
                  <a:srgbClr val="C00000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Ъ</a:t>
            </a:r>
            <a:endParaRPr lang="ru-RU" sz="12000" b="1" dirty="0">
              <a:ln w="11430">
                <a:noFill/>
              </a:ln>
              <a:solidFill>
                <a:srgbClr val="C00000"/>
              </a:solidFill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85FF7053-738D-4445-8582-ED59CE121B17}"/>
              </a:ext>
            </a:extLst>
          </p:cNvPr>
          <p:cNvSpPr txBox="1"/>
          <p:nvPr/>
        </p:nvSpPr>
        <p:spPr>
          <a:xfrm>
            <a:off x="1622806" y="327139"/>
            <a:ext cx="474939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3600" dirty="0">
                <a:latin typeface="Roboto Black" panose="02000000000000000000" pitchFamily="2" charset="0"/>
                <a:ea typeface="Roboto Black" panose="02000000000000000000" pitchFamily="2" charset="0"/>
              </a:rPr>
              <a:t>С</a:t>
            </a:r>
            <a:r>
              <a:rPr lang="ru-RU" sz="3600" dirty="0">
                <a:solidFill>
                  <a:srgbClr val="FF0000"/>
                </a:solidFill>
                <a:latin typeface="Roboto Black" panose="02000000000000000000" pitchFamily="2" charset="0"/>
                <a:ea typeface="Roboto Black" panose="02000000000000000000" pitchFamily="2" charset="0"/>
              </a:rPr>
              <a:t>ъ</a:t>
            </a:r>
            <a:r>
              <a:rPr lang="ru-RU" sz="3600" dirty="0">
                <a:latin typeface="Roboto Black" panose="02000000000000000000" pitchFamily="2" charset="0"/>
                <a:ea typeface="Roboto Black" panose="02000000000000000000" pitchFamily="2" charset="0"/>
              </a:rPr>
              <a:t>езд </a:t>
            </a:r>
            <a:r>
              <a:rPr lang="ru-RU" sz="3600" dirty="0" smtClean="0">
                <a:latin typeface="Roboto Black" panose="02000000000000000000" pitchFamily="2" charset="0"/>
                <a:ea typeface="Roboto Black" panose="02000000000000000000" pitchFamily="2" charset="0"/>
              </a:rPr>
              <a:t>учителей</a:t>
            </a:r>
            <a:endParaRPr lang="ru-RU" sz="3600" dirty="0"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9B02D899-124D-40B2-9002-227606843BA1}"/>
              </a:ext>
            </a:extLst>
          </p:cNvPr>
          <p:cNvSpPr txBox="1"/>
          <p:nvPr/>
        </p:nvSpPr>
        <p:spPr>
          <a:xfrm>
            <a:off x="1592233" y="998988"/>
            <a:ext cx="7435065" cy="112646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ru-RU" sz="1400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На II Межрегиональном съезде учителей бурятского языка и литературы Иркутской области, Забайкальского края и Республики Бурятия, который проходил 11-12 мая 2023 года в Бурятском государственном университете имени Д. Банзарова, обсуждалась «Концепция преподавания бурятского языка и бурятской литературы».</a:t>
            </a:r>
            <a:endParaRPr lang="ru-RU" sz="1400" dirty="0">
              <a:solidFill>
                <a:srgbClr val="000000"/>
              </a:solidFill>
              <a:effectLst/>
              <a:latin typeface="Roboto" panose="02000000000000000000" pitchFamily="2" charset="0"/>
              <a:ea typeface="Roboto" panose="02000000000000000000" pitchFamily="2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2BF9E42B-498B-4265-AAA2-30D7B6EEDCE4}"/>
              </a:ext>
            </a:extLst>
          </p:cNvPr>
          <p:cNvSpPr txBox="1"/>
          <p:nvPr/>
        </p:nvSpPr>
        <p:spPr>
          <a:xfrm>
            <a:off x="1619250" y="92285"/>
            <a:ext cx="252028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400" i="1" dirty="0">
                <a:ea typeface="Roboto" panose="02000000000000000000" pitchFamily="2" charset="0"/>
              </a:rPr>
              <a:t>На русском языке: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D2818ED9-6A80-4C3E-B223-357962D14793}"/>
              </a:ext>
            </a:extLst>
          </p:cNvPr>
          <p:cNvSpPr txBox="1"/>
          <p:nvPr/>
        </p:nvSpPr>
        <p:spPr>
          <a:xfrm>
            <a:off x="1598146" y="2574188"/>
            <a:ext cx="754585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3600" dirty="0" err="1" smtClean="0">
                <a:latin typeface="Roboto Black" panose="02000000000000000000" pitchFamily="2" charset="0"/>
                <a:ea typeface="Roboto Black" panose="02000000000000000000" pitchFamily="2" charset="0"/>
              </a:rPr>
              <a:t>Багшанарай</a:t>
            </a:r>
            <a:r>
              <a:rPr lang="ru-RU" sz="3600" dirty="0" smtClean="0">
                <a:latin typeface="Roboto Black" panose="02000000000000000000" pitchFamily="2" charset="0"/>
                <a:ea typeface="Roboto Black" panose="02000000000000000000" pitchFamily="2" charset="0"/>
              </a:rPr>
              <a:t> </a:t>
            </a:r>
            <a:r>
              <a:rPr lang="ru-RU" sz="3600" dirty="0">
                <a:latin typeface="Roboto Black" panose="02000000000000000000" pitchFamily="2" charset="0"/>
                <a:ea typeface="Roboto Black" panose="02000000000000000000" pitchFamily="2" charset="0"/>
              </a:rPr>
              <a:t>съезд</a:t>
            </a:r>
            <a:endParaRPr lang="ru-RU" sz="3600" dirty="0">
              <a:latin typeface="Roboto Black" panose="02000000000000000000" pitchFamily="2" charset="0"/>
              <a:ea typeface="Roboto Black" panose="02000000000000000000" pitchFamily="2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80DBBDBE-51D7-444D-A1E0-B3E126E16BAA}"/>
              </a:ext>
            </a:extLst>
          </p:cNvPr>
          <p:cNvSpPr txBox="1"/>
          <p:nvPr/>
        </p:nvSpPr>
        <p:spPr>
          <a:xfrm>
            <a:off x="1619250" y="2266411"/>
            <a:ext cx="2370551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400" i="1" dirty="0">
                <a:ea typeface="Roboto" panose="02000000000000000000" pitchFamily="2" charset="0"/>
              </a:rPr>
              <a:t>На бурятском языке: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4D2AAD2B-2B51-4BD5-86E9-A1FF2D6E7358}"/>
              </a:ext>
            </a:extLst>
          </p:cNvPr>
          <p:cNvSpPr txBox="1"/>
          <p:nvPr/>
        </p:nvSpPr>
        <p:spPr>
          <a:xfrm>
            <a:off x="1643366" y="3298922"/>
            <a:ext cx="7330031" cy="112646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ru-RU" sz="1400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2023 оной майн 11-дэ, 12-то Д. </a:t>
            </a:r>
            <a:r>
              <a:rPr lang="ru-RU" sz="1400" dirty="0" err="1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Банзаровай</a:t>
            </a:r>
            <a:r>
              <a:rPr lang="ru-RU" sz="1400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нэрэмжэтэ</a:t>
            </a:r>
            <a:r>
              <a:rPr lang="ru-RU" sz="1400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 </a:t>
            </a:r>
            <a:r>
              <a:rPr lang="ru-RU" sz="1400" dirty="0" err="1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Буряадай</a:t>
            </a:r>
            <a:r>
              <a:rPr lang="ru-RU" sz="1400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гүрэнэй</a:t>
            </a:r>
            <a:r>
              <a:rPr lang="ru-RU" sz="1400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үниверситедтэ</a:t>
            </a:r>
            <a:r>
              <a:rPr lang="ru-RU" sz="1400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үнгэргэгдэ</a:t>
            </a:r>
            <a:r>
              <a:rPr lang="en-US" sz="1400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h</a:t>
            </a:r>
            <a:r>
              <a:rPr lang="ru-RU" sz="1400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эн </a:t>
            </a:r>
            <a:r>
              <a:rPr lang="ru-RU" sz="1400" dirty="0" err="1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Эрхүүгэй</a:t>
            </a:r>
            <a:r>
              <a:rPr lang="ru-RU" sz="1400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областиин</a:t>
            </a:r>
            <a:r>
              <a:rPr lang="ru-RU" sz="1400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, </a:t>
            </a:r>
            <a:r>
              <a:rPr lang="en-US" sz="1400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Y</a:t>
            </a:r>
            <a:r>
              <a:rPr lang="ru-RU" sz="1400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бэр-</a:t>
            </a:r>
            <a:r>
              <a:rPr lang="ru-RU" sz="1400" dirty="0" err="1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Байгалай</a:t>
            </a:r>
            <a:r>
              <a:rPr lang="ru-RU" sz="1400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хизаарай</a:t>
            </a:r>
            <a:r>
              <a:rPr lang="ru-RU" sz="1400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ба </a:t>
            </a:r>
            <a:r>
              <a:rPr lang="ru-RU" sz="1400" dirty="0" err="1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Буряад</a:t>
            </a:r>
            <a:r>
              <a:rPr lang="ru-RU" sz="1400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Уласай</a:t>
            </a:r>
            <a:r>
              <a:rPr lang="ru-RU" sz="1400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түрэл</a:t>
            </a:r>
            <a:r>
              <a:rPr lang="ru-RU" sz="1400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хэлэ</a:t>
            </a:r>
            <a:r>
              <a:rPr lang="ru-RU" sz="1400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ба </a:t>
            </a:r>
            <a:r>
              <a:rPr lang="ru-RU" sz="1400" dirty="0" err="1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литературын</a:t>
            </a:r>
            <a:r>
              <a:rPr lang="ru-RU" sz="1400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багшанарай</a:t>
            </a:r>
            <a:r>
              <a:rPr lang="ru-RU" sz="1400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1400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II </a:t>
            </a:r>
            <a:r>
              <a:rPr lang="ru-RU" sz="1400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регион </a:t>
            </a:r>
            <a:r>
              <a:rPr lang="ru-RU" sz="1400" dirty="0" err="1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хоорондын</a:t>
            </a:r>
            <a:r>
              <a:rPr lang="ru-RU" sz="1400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съезд </a:t>
            </a:r>
            <a:r>
              <a:rPr lang="ru-RU" sz="1400" dirty="0" err="1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дээрэ</a:t>
            </a:r>
            <a:r>
              <a:rPr lang="ru-RU" sz="1400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«</a:t>
            </a:r>
            <a:r>
              <a:rPr lang="ru-RU" sz="1400" dirty="0" err="1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Буряад</a:t>
            </a:r>
            <a:r>
              <a:rPr lang="ru-RU" sz="1400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хэлэ</a:t>
            </a:r>
            <a:r>
              <a:rPr lang="ru-RU" sz="1400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ба литература </a:t>
            </a:r>
            <a:r>
              <a:rPr lang="ru-RU" sz="1400" dirty="0" err="1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зааха</a:t>
            </a:r>
            <a:r>
              <a:rPr lang="ru-RU" sz="1400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концепци</a:t>
            </a:r>
            <a:r>
              <a:rPr lang="ru-RU" sz="1400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» </a:t>
            </a:r>
            <a:r>
              <a:rPr lang="ru-RU" sz="1400" dirty="0" err="1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тухай</a:t>
            </a:r>
            <a:r>
              <a:rPr lang="ru-RU" sz="1400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х</a:t>
            </a:r>
            <a:r>
              <a:rPr lang="en-US" sz="1400" dirty="0" err="1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ɵɵ</a:t>
            </a:r>
            <a:r>
              <a:rPr lang="ru-RU" sz="1400" dirty="0" err="1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рэлд</a:t>
            </a:r>
            <a:r>
              <a:rPr lang="en-US" sz="1400" dirty="0" err="1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ɵɵ</a:t>
            </a:r>
            <a:r>
              <a:rPr lang="ru-RU" sz="1400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н </a:t>
            </a:r>
            <a:r>
              <a:rPr lang="ru-RU" sz="1400" dirty="0" err="1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болоо</a:t>
            </a:r>
            <a:r>
              <a:rPr lang="ru-RU" sz="1400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.</a:t>
            </a:r>
            <a:endParaRPr lang="ru-RU" sz="1400" dirty="0">
              <a:solidFill>
                <a:srgbClr val="000000"/>
              </a:solidFill>
              <a:effectLst/>
              <a:latin typeface="Roboto" panose="02000000000000000000" pitchFamily="2" charset="0"/>
              <a:ea typeface="Roboto" panose="02000000000000000000" pitchFamily="2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94141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hlinkClick r:id="rId2" action="ppaction://hlinksldjump"/>
            <a:extLst>
              <a:ext uri="{FF2B5EF4-FFF2-40B4-BE49-F238E27FC236}">
                <a16:creationId xmlns:a16="http://schemas.microsoft.com/office/drawing/2014/main" xmlns="" id="{0CE2BBC9-AE39-4037-A395-9EC7C745C6CC}"/>
              </a:ext>
            </a:extLst>
          </p:cNvPr>
          <p:cNvSpPr txBox="1"/>
          <p:nvPr/>
        </p:nvSpPr>
        <p:spPr>
          <a:xfrm>
            <a:off x="293154" y="4300538"/>
            <a:ext cx="1135247" cy="369332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rtlCol="0">
            <a:spAutoFit/>
          </a:bodyPr>
          <a:lstStyle/>
          <a:p>
            <a:r>
              <a:rPr lang="ru-RU" dirty="0">
                <a:solidFill>
                  <a:srgbClr val="AA241A"/>
                </a:solidFill>
                <a:latin typeface="Raleway SemiBold" panose="020B0703030101060003" pitchFamily="34" charset="-52"/>
              </a:rPr>
              <a:t>Алфавит</a:t>
            </a: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xmlns="" id="{248407A4-05CF-461F-8713-CC76A8BE3FAD}"/>
              </a:ext>
            </a:extLst>
          </p:cNvPr>
          <p:cNvSpPr/>
          <p:nvPr/>
        </p:nvSpPr>
        <p:spPr>
          <a:xfrm>
            <a:off x="225441" y="0"/>
            <a:ext cx="1393809" cy="1938992"/>
          </a:xfrm>
          <a:prstGeom prst="rect">
            <a:avLst/>
          </a:prstGeom>
          <a:noFill/>
          <a:ln w="12700">
            <a:noFill/>
          </a:ln>
          <a:effectLst>
            <a:outerShdw blurRad="107950" dist="12700" dir="5400000" algn="ctr">
              <a:srgbClr val="000000"/>
            </a:outerShdw>
          </a:effectLst>
        </p:spPr>
        <p:txBody>
          <a:bodyPr wrap="square" lIns="91440" tIns="45720" rIns="91440" bIns="45720">
            <a:spAutoFit/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12000" b="1" dirty="0">
                <a:ln w="11430">
                  <a:noFill/>
                </a:ln>
                <a:solidFill>
                  <a:srgbClr val="C00000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Б</a:t>
            </a:r>
            <a:endParaRPr lang="ru-RU" sz="12000" b="1" dirty="0">
              <a:ln w="11430">
                <a:noFill/>
              </a:ln>
              <a:solidFill>
                <a:srgbClr val="C00000"/>
              </a:solidFill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C5C93C1F-F83A-4BB9-9B31-55317F867D9E}"/>
              </a:ext>
            </a:extLst>
          </p:cNvPr>
          <p:cNvSpPr txBox="1"/>
          <p:nvPr/>
        </p:nvSpPr>
        <p:spPr>
          <a:xfrm>
            <a:off x="2051720" y="307682"/>
            <a:ext cx="302433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3600" dirty="0">
                <a:solidFill>
                  <a:srgbClr val="FF0000"/>
                </a:solidFill>
                <a:latin typeface="Roboto Black" panose="02000000000000000000" pitchFamily="2" charset="0"/>
                <a:ea typeface="Roboto Black" panose="02000000000000000000" pitchFamily="2" charset="0"/>
              </a:rPr>
              <a:t>Б</a:t>
            </a:r>
            <a:r>
              <a:rPr lang="ru-RU" sz="3600" dirty="0">
                <a:latin typeface="Roboto Black" panose="02000000000000000000" pitchFamily="2" charset="0"/>
                <a:ea typeface="Roboto Black" panose="02000000000000000000" pitchFamily="2" charset="0"/>
              </a:rPr>
              <a:t>айкал</a:t>
            </a:r>
            <a:endParaRPr lang="ru-RU" sz="3600" dirty="0"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54417683-7F2F-4946-A440-E242D08EE44B}"/>
              </a:ext>
            </a:extLst>
          </p:cNvPr>
          <p:cNvSpPr txBox="1"/>
          <p:nvPr/>
        </p:nvSpPr>
        <p:spPr>
          <a:xfrm>
            <a:off x="2051720" y="925122"/>
            <a:ext cx="7298465" cy="3311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ru-RU" sz="14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Крупнейший резервуар пресной воды, богатый редким животным миром.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68C01C04-5530-419B-9BB3-C62E81D91A68}"/>
              </a:ext>
            </a:extLst>
          </p:cNvPr>
          <p:cNvSpPr txBox="1"/>
          <p:nvPr/>
        </p:nvSpPr>
        <p:spPr>
          <a:xfrm>
            <a:off x="2051720" y="89917"/>
            <a:ext cx="252028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400" i="1" dirty="0">
                <a:ea typeface="Roboto" panose="02000000000000000000" pitchFamily="2" charset="0"/>
              </a:rPr>
              <a:t>На русском языке: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2B4C2C25-A6E9-4B27-8AB6-FE11B953820D}"/>
              </a:ext>
            </a:extLst>
          </p:cNvPr>
          <p:cNvSpPr txBox="1"/>
          <p:nvPr/>
        </p:nvSpPr>
        <p:spPr>
          <a:xfrm>
            <a:off x="2058704" y="2658811"/>
            <a:ext cx="284466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3600" dirty="0" err="1">
                <a:solidFill>
                  <a:srgbClr val="FF0000"/>
                </a:solidFill>
                <a:latin typeface="Roboto Black" panose="02000000000000000000" pitchFamily="2" charset="0"/>
                <a:ea typeface="Roboto Black" panose="02000000000000000000" pitchFamily="2" charset="0"/>
              </a:rPr>
              <a:t>Б</a:t>
            </a:r>
            <a:r>
              <a:rPr lang="ru-RU" sz="3600" dirty="0" err="1">
                <a:latin typeface="Roboto Black" panose="02000000000000000000" pitchFamily="2" charset="0"/>
                <a:ea typeface="Roboto Black" panose="02000000000000000000" pitchFamily="2" charset="0"/>
              </a:rPr>
              <a:t>айгал</a:t>
            </a:r>
            <a:endParaRPr lang="ru-RU" sz="3600" dirty="0"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D99293AB-CA03-4BFF-95D7-29D93E2E426B}"/>
              </a:ext>
            </a:extLst>
          </p:cNvPr>
          <p:cNvSpPr txBox="1"/>
          <p:nvPr/>
        </p:nvSpPr>
        <p:spPr>
          <a:xfrm>
            <a:off x="2058704" y="2425658"/>
            <a:ext cx="2370551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400" i="1" dirty="0">
                <a:ea typeface="Roboto" panose="02000000000000000000" pitchFamily="2" charset="0"/>
              </a:rPr>
              <a:t>На бурятском языке: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7DFF5726-F945-43B6-BAE1-CE6ACF966AE4}"/>
              </a:ext>
            </a:extLst>
          </p:cNvPr>
          <p:cNvSpPr txBox="1"/>
          <p:nvPr/>
        </p:nvSpPr>
        <p:spPr>
          <a:xfrm>
            <a:off x="4854422" y="1426821"/>
            <a:ext cx="330250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/>
            <a:r>
              <a:rPr lang="ru-RU" sz="14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Святой Байкал – известен ты любому</a:t>
            </a:r>
          </a:p>
          <a:p>
            <a:pPr algn="just"/>
            <a:r>
              <a:rPr lang="ru-RU" sz="14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Прозрачной гладью и красой волшебной.</a:t>
            </a:r>
          </a:p>
          <a:p>
            <a:pPr algn="just"/>
            <a:r>
              <a:rPr lang="ru-RU" sz="14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                                                Д. </a:t>
            </a:r>
            <a:r>
              <a:rPr lang="ru-RU" sz="14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Улзытуев</a:t>
            </a:r>
            <a:endParaRPr lang="ru-RU" sz="1400" i="1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Roboto" panose="02000000000000000000" pitchFamily="2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C2C1CAC6-E4BF-4DBB-A876-8D5F7452B0FE}"/>
              </a:ext>
            </a:extLst>
          </p:cNvPr>
          <p:cNvSpPr txBox="1"/>
          <p:nvPr/>
        </p:nvSpPr>
        <p:spPr>
          <a:xfrm>
            <a:off x="2078925" y="3298467"/>
            <a:ext cx="6957571" cy="58964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ru-RU" sz="14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Аргагүй</a:t>
            </a:r>
            <a:r>
              <a:rPr lang="ru-RU" sz="14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ехэ</a:t>
            </a:r>
            <a:r>
              <a:rPr lang="ru-RU" sz="14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, </a:t>
            </a:r>
            <a:r>
              <a:rPr lang="ru-RU" sz="14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даб</a:t>
            </a:r>
            <a:r>
              <a:rPr lang="en-US" sz="14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h</a:t>
            </a:r>
            <a:r>
              <a:rPr lang="ru-RU" sz="14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агүй</a:t>
            </a:r>
            <a:r>
              <a:rPr lang="ru-RU" sz="14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, </a:t>
            </a:r>
            <a:r>
              <a:rPr lang="ru-RU" sz="14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ариг</a:t>
            </a:r>
            <a:r>
              <a:rPr lang="ru-RU" sz="14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сэбэр</a:t>
            </a:r>
            <a:r>
              <a:rPr lang="ru-RU" sz="14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, </a:t>
            </a:r>
            <a:r>
              <a:rPr lang="ru-RU" sz="14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тунгалаг</a:t>
            </a:r>
            <a:r>
              <a:rPr lang="ru-RU" sz="14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у</a:t>
            </a:r>
            <a:r>
              <a:rPr lang="en-US" sz="14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h</a:t>
            </a:r>
            <a:r>
              <a:rPr lang="ru-RU" sz="14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анай</a:t>
            </a:r>
            <a:r>
              <a:rPr lang="ru-RU" sz="14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14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h</a:t>
            </a:r>
            <a:r>
              <a:rPr lang="ru-RU" sz="14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аба</a:t>
            </a:r>
            <a:r>
              <a:rPr lang="ru-RU" sz="14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, </a:t>
            </a:r>
            <a:r>
              <a:rPr lang="ru-RU" sz="14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хомор</a:t>
            </a:r>
            <a:r>
              <a:rPr lang="ru-RU" sz="14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амитадай</a:t>
            </a:r>
            <a:r>
              <a:rPr lang="ru-RU" sz="14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дэлхэйгээр</a:t>
            </a:r>
            <a:r>
              <a:rPr lang="ru-RU" sz="14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баян.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13809EAF-8CFF-40D4-8D40-EE7FF04077A8}"/>
              </a:ext>
            </a:extLst>
          </p:cNvPr>
          <p:cNvSpPr txBox="1"/>
          <p:nvPr/>
        </p:nvSpPr>
        <p:spPr>
          <a:xfrm>
            <a:off x="3475425" y="4010375"/>
            <a:ext cx="5456943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/>
            <a:r>
              <a:rPr lang="ru-RU" sz="14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Нангин</a:t>
            </a:r>
            <a:r>
              <a:rPr lang="ru-RU" sz="14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4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Байгал</a:t>
            </a:r>
            <a:r>
              <a:rPr lang="ru-RU" sz="14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, </a:t>
            </a:r>
            <a:r>
              <a:rPr lang="ru-RU" sz="14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хүн</a:t>
            </a:r>
            <a:r>
              <a:rPr lang="ru-RU" sz="14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4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бүхэндэ</a:t>
            </a:r>
            <a:r>
              <a:rPr lang="ru-RU" sz="14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4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мэдээжэш</a:t>
            </a:r>
            <a:r>
              <a:rPr lang="ru-RU" sz="14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sz="14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Тунгалаг</a:t>
            </a:r>
            <a:r>
              <a:rPr lang="ru-RU" sz="14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 у</a:t>
            </a:r>
            <a:r>
              <a:rPr lang="en-US" sz="14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h</a:t>
            </a:r>
            <a:r>
              <a:rPr lang="ru-RU" sz="14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анай</a:t>
            </a:r>
            <a:r>
              <a:rPr lang="ru-RU" sz="14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4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нюруугаараа</a:t>
            </a:r>
            <a:r>
              <a:rPr lang="ru-RU" sz="14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 ба </a:t>
            </a:r>
            <a:r>
              <a:rPr lang="ru-RU" sz="14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шэдитэ</a:t>
            </a:r>
            <a:r>
              <a:rPr lang="ru-RU" sz="14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 гое </a:t>
            </a:r>
            <a:r>
              <a:rPr lang="ru-RU" sz="14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үзэгдэл</a:t>
            </a:r>
            <a:r>
              <a:rPr lang="en-US" sz="14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ɵɵ</a:t>
            </a:r>
            <a:r>
              <a:rPr lang="ru-RU" sz="14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р</a:t>
            </a:r>
            <a:r>
              <a:rPr lang="en-US" sz="14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ɵɵ</a:t>
            </a:r>
            <a:r>
              <a:rPr lang="en-US" sz="14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.  </a:t>
            </a:r>
          </a:p>
          <a:p>
            <a:pPr algn="just"/>
            <a:r>
              <a:rPr lang="en-US" sz="14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                                                                                                </a:t>
            </a:r>
            <a:r>
              <a:rPr lang="ru-RU" sz="14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Д. </a:t>
            </a:r>
            <a:r>
              <a:rPr lang="ru-RU" sz="14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Улзытуев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4538893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hlinkClick r:id="rId2" action="ppaction://hlinksldjump"/>
            <a:extLst>
              <a:ext uri="{FF2B5EF4-FFF2-40B4-BE49-F238E27FC236}">
                <a16:creationId xmlns:a16="http://schemas.microsoft.com/office/drawing/2014/main" xmlns="" id="{0CE2BBC9-AE39-4037-A395-9EC7C745C6CC}"/>
              </a:ext>
            </a:extLst>
          </p:cNvPr>
          <p:cNvSpPr txBox="1"/>
          <p:nvPr/>
        </p:nvSpPr>
        <p:spPr>
          <a:xfrm>
            <a:off x="260468" y="4115872"/>
            <a:ext cx="1135247" cy="369332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rtlCol="0">
            <a:spAutoFit/>
          </a:bodyPr>
          <a:lstStyle/>
          <a:p>
            <a:r>
              <a:rPr lang="ru-RU" dirty="0">
                <a:solidFill>
                  <a:srgbClr val="AA241A"/>
                </a:solidFill>
                <a:latin typeface="Raleway SemiBold" panose="020B0703030101060003" pitchFamily="34" charset="-52"/>
              </a:rPr>
              <a:t>Алфавит</a:t>
            </a: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xmlns="" id="{248407A4-05CF-461F-8713-CC76A8BE3FAD}"/>
              </a:ext>
            </a:extLst>
          </p:cNvPr>
          <p:cNvSpPr/>
          <p:nvPr/>
        </p:nvSpPr>
        <p:spPr>
          <a:xfrm>
            <a:off x="0" y="51470"/>
            <a:ext cx="1656184" cy="1938992"/>
          </a:xfrm>
          <a:prstGeom prst="rect">
            <a:avLst/>
          </a:prstGeom>
          <a:noFill/>
          <a:ln w="12700">
            <a:noFill/>
          </a:ln>
          <a:effectLst>
            <a:outerShdw blurRad="107950" dist="12700" dir="5400000" algn="ctr">
              <a:srgbClr val="000000"/>
            </a:outerShdw>
          </a:effectLst>
        </p:spPr>
        <p:txBody>
          <a:bodyPr wrap="square" lIns="91440" tIns="45720" rIns="91440" bIns="45720">
            <a:spAutoFit/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12000" b="1" dirty="0">
                <a:ln w="11430">
                  <a:noFill/>
                </a:ln>
                <a:solidFill>
                  <a:srgbClr val="C00000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Ы</a:t>
            </a:r>
            <a:endParaRPr lang="ru-RU" sz="12000" b="1" dirty="0">
              <a:ln w="11430">
                <a:noFill/>
              </a:ln>
              <a:solidFill>
                <a:srgbClr val="C00000"/>
              </a:solidFill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85FF7053-738D-4445-8582-ED59CE121B17}"/>
              </a:ext>
            </a:extLst>
          </p:cNvPr>
          <p:cNvSpPr txBox="1"/>
          <p:nvPr/>
        </p:nvSpPr>
        <p:spPr>
          <a:xfrm>
            <a:off x="1803167" y="278083"/>
            <a:ext cx="54006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3600" dirty="0" err="1">
                <a:latin typeface="Roboto Black" panose="02000000000000000000" pitchFamily="2" charset="0"/>
                <a:ea typeface="Roboto Black" panose="02000000000000000000" pitchFamily="2" charset="0"/>
              </a:rPr>
              <a:t>К</a:t>
            </a:r>
            <a:r>
              <a:rPr lang="ru-RU" sz="3600" dirty="0" err="1">
                <a:solidFill>
                  <a:srgbClr val="FF0000"/>
                </a:solidFill>
                <a:latin typeface="Roboto Black" panose="02000000000000000000" pitchFamily="2" charset="0"/>
                <a:ea typeface="Roboto Black" panose="02000000000000000000" pitchFamily="2" charset="0"/>
              </a:rPr>
              <a:t>ы</a:t>
            </a:r>
            <a:r>
              <a:rPr lang="ru-RU" sz="3600" dirty="0" err="1">
                <a:latin typeface="Roboto Black" panose="02000000000000000000" pitchFamily="2" charset="0"/>
                <a:ea typeface="Roboto Black" panose="02000000000000000000" pitchFamily="2" charset="0"/>
              </a:rPr>
              <a:t>нгырга</a:t>
            </a:r>
            <a:endParaRPr lang="ru-RU" sz="3600" dirty="0"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9B02D899-124D-40B2-9002-227606843BA1}"/>
              </a:ext>
            </a:extLst>
          </p:cNvPr>
          <p:cNvSpPr txBox="1"/>
          <p:nvPr/>
        </p:nvSpPr>
        <p:spPr>
          <a:xfrm>
            <a:off x="1656184" y="856233"/>
            <a:ext cx="7452320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ru-RU" sz="1400" dirty="0" err="1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Кынгырга</a:t>
            </a:r>
            <a:r>
              <a:rPr lang="ru-RU" sz="1400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́ – река в </a:t>
            </a:r>
            <a:r>
              <a:rPr lang="ru-RU" sz="1400" dirty="0" err="1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Тункинском</a:t>
            </a:r>
            <a:r>
              <a:rPr lang="ru-RU" sz="1400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районе Бурятии. Берёт начало на южном склоне </a:t>
            </a:r>
            <a:r>
              <a:rPr lang="ru-RU" sz="1400" dirty="0" err="1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Тункинских</a:t>
            </a:r>
            <a:r>
              <a:rPr lang="ru-RU" sz="1400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Гольцов на высоте около 2000 м. Течёт на юг в </a:t>
            </a:r>
            <a:r>
              <a:rPr lang="ru-RU" sz="1400" dirty="0" err="1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каньонообразном</a:t>
            </a:r>
            <a:r>
              <a:rPr lang="ru-RU" sz="1400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ущелье, образуя 2 водопада. Располагается это природное великолепие вблизи Аршана. Добраться сюда можно по хорошо заметной тропе. Самый высокий водопад имеет крайнюю точку на расстоянии десяти метров от своего основания. </a:t>
            </a:r>
            <a:endParaRPr lang="ru-RU" sz="1400" dirty="0">
              <a:solidFill>
                <a:srgbClr val="000000"/>
              </a:solidFill>
              <a:effectLst/>
              <a:latin typeface="Roboto" panose="02000000000000000000" pitchFamily="2" charset="0"/>
              <a:ea typeface="Roboto" panose="02000000000000000000" pitchFamily="2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2BF9E42B-498B-4265-AAA2-30D7B6EEDCE4}"/>
              </a:ext>
            </a:extLst>
          </p:cNvPr>
          <p:cNvSpPr txBox="1"/>
          <p:nvPr/>
        </p:nvSpPr>
        <p:spPr>
          <a:xfrm>
            <a:off x="1803167" y="60318"/>
            <a:ext cx="252028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400" i="1" dirty="0">
                <a:ea typeface="Roboto" panose="02000000000000000000" pitchFamily="2" charset="0"/>
              </a:rPr>
              <a:t>На русском языке: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80DBBDBE-51D7-444D-A1E0-B3E126E16BAA}"/>
              </a:ext>
            </a:extLst>
          </p:cNvPr>
          <p:cNvSpPr txBox="1"/>
          <p:nvPr/>
        </p:nvSpPr>
        <p:spPr>
          <a:xfrm>
            <a:off x="1666044" y="2395116"/>
            <a:ext cx="2370551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400" i="1" dirty="0">
                <a:ea typeface="Roboto" panose="02000000000000000000" pitchFamily="2" charset="0"/>
              </a:rPr>
              <a:t>На бурятском языке: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4D2AAD2B-2B51-4BD5-86E9-A1FF2D6E7358}"/>
              </a:ext>
            </a:extLst>
          </p:cNvPr>
          <p:cNvSpPr txBox="1"/>
          <p:nvPr/>
        </p:nvSpPr>
        <p:spPr>
          <a:xfrm>
            <a:off x="1619250" y="3003798"/>
            <a:ext cx="7417246" cy="164352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ru-RU" sz="1400" dirty="0" err="1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Буряадай</a:t>
            </a:r>
            <a:r>
              <a:rPr lang="ru-RU" sz="1400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Түнхэнэй</a:t>
            </a:r>
            <a:r>
              <a:rPr lang="ru-RU" sz="1400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аймагта</a:t>
            </a:r>
            <a:r>
              <a:rPr lang="ru-RU" sz="1400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оршодог</a:t>
            </a:r>
            <a:r>
              <a:rPr lang="ru-RU" sz="1400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Хэнгэргэ</a:t>
            </a:r>
            <a:r>
              <a:rPr lang="ru-RU" sz="1400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(</a:t>
            </a:r>
            <a:r>
              <a:rPr lang="ru-RU" sz="1400" dirty="0" err="1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Кынгырга</a:t>
            </a:r>
            <a:r>
              <a:rPr lang="ru-RU" sz="1400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) гол. </a:t>
            </a:r>
            <a:r>
              <a:rPr lang="ru-RU" sz="1400" dirty="0" err="1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Түнхэнэй</a:t>
            </a:r>
            <a:r>
              <a:rPr lang="ru-RU" sz="1400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хадануудай</a:t>
            </a:r>
            <a:r>
              <a:rPr lang="ru-RU" sz="1400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урда</a:t>
            </a:r>
            <a:r>
              <a:rPr lang="ru-RU" sz="1400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ташалан</a:t>
            </a:r>
            <a:r>
              <a:rPr lang="en-US" sz="1400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h</a:t>
            </a:r>
            <a:r>
              <a:rPr lang="ru-RU" sz="1400" dirty="0" err="1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аа</a:t>
            </a:r>
            <a:r>
              <a:rPr lang="ru-RU" sz="1400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2000 метр </a:t>
            </a:r>
            <a:r>
              <a:rPr lang="ru-RU" sz="1400" dirty="0" err="1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үндэртэй</a:t>
            </a:r>
            <a:r>
              <a:rPr lang="ru-RU" sz="1400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газар</a:t>
            </a:r>
            <a:r>
              <a:rPr lang="en-US" sz="1400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h</a:t>
            </a:r>
            <a:r>
              <a:rPr lang="ru-RU" sz="1400" dirty="0" err="1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аа</a:t>
            </a:r>
            <a:r>
              <a:rPr lang="ru-RU" sz="1400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гол </a:t>
            </a:r>
            <a:r>
              <a:rPr lang="ru-RU" sz="1400" dirty="0" err="1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эхиеэ</a:t>
            </a:r>
            <a:r>
              <a:rPr lang="ru-RU" sz="1400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абадаг</a:t>
            </a:r>
            <a:r>
              <a:rPr lang="ru-RU" sz="1400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. </a:t>
            </a:r>
            <a:r>
              <a:rPr lang="ru-RU" sz="1400" dirty="0" err="1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Тэрэ</a:t>
            </a:r>
            <a:r>
              <a:rPr lang="ru-RU" sz="1400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урагшаа</a:t>
            </a:r>
            <a:r>
              <a:rPr lang="ru-RU" sz="1400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каньонообразна</a:t>
            </a:r>
            <a:r>
              <a:rPr lang="ru-RU" sz="1400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хабшал</a:t>
            </a:r>
            <a:r>
              <a:rPr lang="ru-RU" sz="1400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руу</a:t>
            </a:r>
            <a:r>
              <a:rPr lang="ru-RU" sz="1400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урдахадаа</a:t>
            </a:r>
            <a:r>
              <a:rPr lang="ru-RU" sz="1400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, </a:t>
            </a:r>
            <a:r>
              <a:rPr lang="ru-RU" sz="1400" dirty="0" err="1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хоер</a:t>
            </a:r>
            <a:r>
              <a:rPr lang="ru-RU" sz="1400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у</a:t>
            </a:r>
            <a:r>
              <a:rPr lang="en-US" sz="1400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h</a:t>
            </a:r>
            <a:r>
              <a:rPr lang="ru-RU" sz="1400" dirty="0" err="1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анай</a:t>
            </a:r>
            <a:r>
              <a:rPr lang="ru-RU" sz="1400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хүүюур</a:t>
            </a:r>
            <a:r>
              <a:rPr lang="ru-RU" sz="1400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байгуулна</a:t>
            </a:r>
            <a:r>
              <a:rPr lang="ru-RU" sz="1400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. </a:t>
            </a:r>
            <a:r>
              <a:rPr lang="ru-RU" sz="1400" dirty="0" err="1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Энэ</a:t>
            </a:r>
            <a:r>
              <a:rPr lang="ru-RU" sz="1400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1400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h</a:t>
            </a:r>
            <a:r>
              <a:rPr lang="ru-RU" sz="1400" dirty="0" err="1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айхан</a:t>
            </a:r>
            <a:r>
              <a:rPr lang="ru-RU" sz="1400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байгаалиин</a:t>
            </a:r>
            <a:r>
              <a:rPr lang="ru-RU" sz="1400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гоеолто</a:t>
            </a:r>
            <a:r>
              <a:rPr lang="ru-RU" sz="1400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Аршан </a:t>
            </a:r>
            <a:r>
              <a:rPr lang="ru-RU" sz="1400" dirty="0" err="1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нютагай</a:t>
            </a:r>
            <a:r>
              <a:rPr lang="ru-RU" sz="1400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хажууда</a:t>
            </a:r>
            <a:r>
              <a:rPr lang="ru-RU" sz="1400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байдаг</a:t>
            </a:r>
            <a:r>
              <a:rPr lang="ru-RU" sz="1400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. </a:t>
            </a:r>
            <a:r>
              <a:rPr lang="ru-RU" sz="1400" dirty="0" err="1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Энэ</a:t>
            </a:r>
            <a:r>
              <a:rPr lang="ru-RU" sz="1400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газарта</a:t>
            </a:r>
            <a:r>
              <a:rPr lang="ru-RU" sz="1400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харагдажа</a:t>
            </a:r>
            <a:r>
              <a:rPr lang="ru-RU" sz="1400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бай</a:t>
            </a:r>
            <a:r>
              <a:rPr lang="en-US" sz="1400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h</a:t>
            </a:r>
            <a:r>
              <a:rPr lang="ru-RU" sz="1400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ан </a:t>
            </a:r>
            <a:r>
              <a:rPr lang="ru-RU" sz="1400" dirty="0" err="1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ябаган</a:t>
            </a:r>
            <a:r>
              <a:rPr lang="ru-RU" sz="1400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зүрг</a:t>
            </a:r>
            <a:r>
              <a:rPr lang="en-US" sz="1400" dirty="0" err="1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ɵɵ</a:t>
            </a:r>
            <a:r>
              <a:rPr lang="ru-RU" sz="1400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р </a:t>
            </a:r>
            <a:r>
              <a:rPr lang="ru-RU" sz="1400" dirty="0" err="1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хүрэжэ</a:t>
            </a:r>
            <a:r>
              <a:rPr lang="ru-RU" sz="1400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боломоор</a:t>
            </a:r>
            <a:r>
              <a:rPr lang="ru-RU" sz="1400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. У</a:t>
            </a:r>
            <a:r>
              <a:rPr lang="en-US" sz="1400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h</a:t>
            </a:r>
            <a:r>
              <a:rPr lang="ru-RU" sz="1400" dirty="0" err="1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анай</a:t>
            </a:r>
            <a:r>
              <a:rPr lang="ru-RU" sz="1400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эгээн</a:t>
            </a:r>
            <a:r>
              <a:rPr lang="ru-RU" sz="1400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үндэр</a:t>
            </a:r>
            <a:r>
              <a:rPr lang="ru-RU" sz="1400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 </a:t>
            </a:r>
            <a:r>
              <a:rPr lang="ru-RU" sz="1400" dirty="0" err="1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хүүюур</a:t>
            </a:r>
            <a:r>
              <a:rPr lang="ru-RU" sz="1400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хадаа</a:t>
            </a:r>
            <a:r>
              <a:rPr lang="ru-RU" sz="1400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ɵɵ</a:t>
            </a:r>
            <a:r>
              <a:rPr lang="ru-RU" sz="1400" dirty="0" err="1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рынг</a:t>
            </a:r>
            <a:r>
              <a:rPr lang="en-US" sz="1400" dirty="0" err="1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ɵɵ</a:t>
            </a:r>
            <a:r>
              <a:rPr lang="en-US" sz="1400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h</a:t>
            </a:r>
            <a:r>
              <a:rPr lang="ru-RU" sz="1400" dirty="0" err="1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уури</a:t>
            </a:r>
            <a:r>
              <a:rPr lang="en-US" sz="1400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h</a:t>
            </a:r>
            <a:r>
              <a:rPr lang="ru-RU" sz="1400" dirty="0" err="1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аа</a:t>
            </a:r>
            <a:r>
              <a:rPr lang="ru-RU" sz="1400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10 </a:t>
            </a:r>
            <a:r>
              <a:rPr lang="ru-RU" sz="1400" dirty="0" err="1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метрын</a:t>
            </a:r>
            <a:r>
              <a:rPr lang="ru-RU" sz="1400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зайда</a:t>
            </a:r>
            <a:r>
              <a:rPr lang="ru-RU" sz="1400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захынь</a:t>
            </a:r>
            <a:r>
              <a:rPr lang="ru-RU" sz="1400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сэг</a:t>
            </a:r>
            <a:r>
              <a:rPr lang="ru-RU" sz="1400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 </a:t>
            </a:r>
            <a:r>
              <a:rPr lang="ru-RU" sz="1400" dirty="0" err="1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болоно</a:t>
            </a:r>
            <a:r>
              <a:rPr lang="ru-RU" sz="1400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.</a:t>
            </a:r>
            <a:endParaRPr lang="ru-RU" sz="1400" dirty="0">
              <a:solidFill>
                <a:srgbClr val="000000"/>
              </a:solidFill>
              <a:effectLst/>
              <a:latin typeface="Roboto" panose="02000000000000000000" pitchFamily="2" charset="0"/>
              <a:ea typeface="Roboto" panose="02000000000000000000" pitchFamily="2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424338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hlinkClick r:id="rId2" action="ppaction://hlinksldjump"/>
            <a:extLst>
              <a:ext uri="{FF2B5EF4-FFF2-40B4-BE49-F238E27FC236}">
                <a16:creationId xmlns:a16="http://schemas.microsoft.com/office/drawing/2014/main" xmlns="" id="{0CE2BBC9-AE39-4037-A395-9EC7C745C6CC}"/>
              </a:ext>
            </a:extLst>
          </p:cNvPr>
          <p:cNvSpPr txBox="1"/>
          <p:nvPr/>
        </p:nvSpPr>
        <p:spPr>
          <a:xfrm>
            <a:off x="274532" y="4115872"/>
            <a:ext cx="1135247" cy="369332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rtlCol="0">
            <a:spAutoFit/>
          </a:bodyPr>
          <a:lstStyle/>
          <a:p>
            <a:r>
              <a:rPr lang="ru-RU" dirty="0">
                <a:solidFill>
                  <a:srgbClr val="AA241A"/>
                </a:solidFill>
                <a:latin typeface="Raleway SemiBold" panose="020B0703030101060003" pitchFamily="34" charset="-52"/>
              </a:rPr>
              <a:t>Алфавит</a:t>
            </a: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xmlns="" id="{248407A4-05CF-461F-8713-CC76A8BE3FAD}"/>
              </a:ext>
            </a:extLst>
          </p:cNvPr>
          <p:cNvSpPr/>
          <p:nvPr/>
        </p:nvSpPr>
        <p:spPr>
          <a:xfrm>
            <a:off x="14064" y="151829"/>
            <a:ext cx="1656184" cy="1938992"/>
          </a:xfrm>
          <a:prstGeom prst="rect">
            <a:avLst/>
          </a:prstGeom>
          <a:noFill/>
          <a:ln w="12700">
            <a:noFill/>
          </a:ln>
          <a:effectLst>
            <a:outerShdw blurRad="107950" dist="12700" dir="5400000" algn="ctr">
              <a:srgbClr val="000000"/>
            </a:outerShdw>
          </a:effectLst>
        </p:spPr>
        <p:txBody>
          <a:bodyPr wrap="square" lIns="91440" tIns="45720" rIns="91440" bIns="45720">
            <a:spAutoFit/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12000" b="1" dirty="0">
                <a:ln w="11430">
                  <a:noFill/>
                </a:ln>
                <a:solidFill>
                  <a:srgbClr val="C00000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Ь</a:t>
            </a:r>
            <a:endParaRPr lang="ru-RU" sz="12000" b="1" dirty="0">
              <a:ln w="11430">
                <a:noFill/>
              </a:ln>
              <a:solidFill>
                <a:srgbClr val="C00000"/>
              </a:solidFill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85FF7053-738D-4445-8582-ED59CE121B17}"/>
              </a:ext>
            </a:extLst>
          </p:cNvPr>
          <p:cNvSpPr txBox="1"/>
          <p:nvPr/>
        </p:nvSpPr>
        <p:spPr>
          <a:xfrm>
            <a:off x="1619250" y="360045"/>
            <a:ext cx="561704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3600" dirty="0" err="1">
                <a:latin typeface="Roboto Black" panose="02000000000000000000" pitchFamily="2" charset="0"/>
                <a:ea typeface="Roboto Black" panose="02000000000000000000" pitchFamily="2" charset="0"/>
              </a:rPr>
              <a:t>Баргузинский</a:t>
            </a:r>
            <a:r>
              <a:rPr lang="ru-RU" sz="3600" dirty="0">
                <a:latin typeface="Roboto Black" panose="02000000000000000000" pitchFamily="2" charset="0"/>
                <a:ea typeface="Roboto Black" panose="02000000000000000000" pitchFamily="2" charset="0"/>
              </a:rPr>
              <a:t> собол</a:t>
            </a:r>
            <a:r>
              <a:rPr lang="ru-RU" sz="3600" dirty="0">
                <a:solidFill>
                  <a:srgbClr val="FF0000"/>
                </a:solidFill>
                <a:latin typeface="Roboto Black" panose="02000000000000000000" pitchFamily="2" charset="0"/>
                <a:ea typeface="Roboto Black" panose="02000000000000000000" pitchFamily="2" charset="0"/>
              </a:rPr>
              <a:t>ь</a:t>
            </a:r>
            <a:endParaRPr lang="ru-RU" sz="3600" dirty="0">
              <a:solidFill>
                <a:srgbClr val="FF0000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9B02D899-124D-40B2-9002-227606843BA1}"/>
              </a:ext>
            </a:extLst>
          </p:cNvPr>
          <p:cNvSpPr txBox="1"/>
          <p:nvPr/>
        </p:nvSpPr>
        <p:spPr>
          <a:xfrm>
            <a:off x="1579100" y="1089713"/>
            <a:ext cx="7313380" cy="112646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ru-RU" sz="1400" dirty="0" err="1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Баргузинский</a:t>
            </a:r>
            <a:r>
              <a:rPr lang="ru-RU" sz="1400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соболь - особо ценный пушной зверёк, символ Сибири. Соболиный мех олицетворяет «мягкое золото» России. Сибирь всегда ассоциировалась с соболем, занимавшим первое место в пушном промысле России. Из всех видов соболя (примерно 17 видов), особо ценится </a:t>
            </a:r>
            <a:r>
              <a:rPr lang="ru-RU" sz="1400" dirty="0" err="1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Баргузинский</a:t>
            </a:r>
            <a:r>
              <a:rPr lang="ru-RU" sz="1400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соболь.</a:t>
            </a:r>
            <a:endParaRPr lang="ru-RU" sz="1400" dirty="0">
              <a:solidFill>
                <a:srgbClr val="000000"/>
              </a:solidFill>
              <a:effectLst/>
              <a:latin typeface="Roboto" panose="02000000000000000000" pitchFamily="2" charset="0"/>
              <a:ea typeface="Roboto" panose="02000000000000000000" pitchFamily="2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2BF9E42B-498B-4265-AAA2-30D7B6EEDCE4}"/>
              </a:ext>
            </a:extLst>
          </p:cNvPr>
          <p:cNvSpPr txBox="1"/>
          <p:nvPr/>
        </p:nvSpPr>
        <p:spPr>
          <a:xfrm>
            <a:off x="1619250" y="142280"/>
            <a:ext cx="252028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400" i="1" dirty="0">
                <a:ea typeface="Roboto" panose="02000000000000000000" pitchFamily="2" charset="0"/>
              </a:rPr>
              <a:t>На русском языке: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D2818ED9-6A80-4C3E-B223-357962D14793}"/>
              </a:ext>
            </a:extLst>
          </p:cNvPr>
          <p:cNvSpPr txBox="1"/>
          <p:nvPr/>
        </p:nvSpPr>
        <p:spPr>
          <a:xfrm>
            <a:off x="1626234" y="2711174"/>
            <a:ext cx="553763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3600" dirty="0" err="1">
                <a:latin typeface="Roboto Black" panose="02000000000000000000" pitchFamily="2" charset="0"/>
                <a:ea typeface="Roboto Black" panose="02000000000000000000" pitchFamily="2" charset="0"/>
              </a:rPr>
              <a:t>Баргажанай</a:t>
            </a:r>
            <a:r>
              <a:rPr lang="ru-RU" sz="3600" dirty="0">
                <a:latin typeface="Roboto Black" panose="02000000000000000000" pitchFamily="2" charset="0"/>
                <a:ea typeface="Roboto Black" panose="02000000000000000000" pitchFamily="2" charset="0"/>
              </a:rPr>
              <a:t> </a:t>
            </a:r>
            <a:r>
              <a:rPr lang="ru-RU" sz="3600" dirty="0" err="1">
                <a:latin typeface="Roboto Black" panose="02000000000000000000" pitchFamily="2" charset="0"/>
                <a:ea typeface="Roboto Black" panose="02000000000000000000" pitchFamily="2" charset="0"/>
              </a:rPr>
              <a:t>булган</a:t>
            </a:r>
            <a:endParaRPr lang="ru-RU" sz="3600" dirty="0">
              <a:latin typeface="Roboto Black" panose="02000000000000000000" pitchFamily="2" charset="0"/>
              <a:ea typeface="Roboto Black" panose="02000000000000000000" pitchFamily="2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80DBBDBE-51D7-444D-A1E0-B3E126E16BAA}"/>
              </a:ext>
            </a:extLst>
          </p:cNvPr>
          <p:cNvSpPr txBox="1"/>
          <p:nvPr/>
        </p:nvSpPr>
        <p:spPr>
          <a:xfrm>
            <a:off x="1626234" y="2478021"/>
            <a:ext cx="2370551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400" i="1" dirty="0">
                <a:ea typeface="Roboto" panose="02000000000000000000" pitchFamily="2" charset="0"/>
              </a:rPr>
              <a:t>На бурятском языке: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4D2AAD2B-2B51-4BD5-86E9-A1FF2D6E7358}"/>
              </a:ext>
            </a:extLst>
          </p:cNvPr>
          <p:cNvSpPr txBox="1"/>
          <p:nvPr/>
        </p:nvSpPr>
        <p:spPr>
          <a:xfrm>
            <a:off x="1626234" y="3435846"/>
            <a:ext cx="7296297" cy="112646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ru-RU" sz="1400" dirty="0" err="1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Сибириин</a:t>
            </a:r>
            <a:r>
              <a:rPr lang="ru-RU" sz="1400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1400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h</a:t>
            </a:r>
            <a:r>
              <a:rPr lang="ru-RU" sz="1400" dirty="0" err="1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үлдэ</a:t>
            </a:r>
            <a:r>
              <a:rPr lang="ru-RU" sz="1400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тэмдэг</a:t>
            </a:r>
            <a:r>
              <a:rPr lang="ru-RU" sz="1400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, </a:t>
            </a:r>
            <a:r>
              <a:rPr lang="ru-RU" sz="1400" dirty="0" err="1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аргагүй</a:t>
            </a:r>
            <a:r>
              <a:rPr lang="ru-RU" sz="1400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үнэтэй</a:t>
            </a:r>
            <a:r>
              <a:rPr lang="ru-RU" sz="1400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сэнтэй</a:t>
            </a:r>
            <a:r>
              <a:rPr lang="ru-RU" sz="1400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ар</a:t>
            </a:r>
            <a:r>
              <a:rPr lang="en-US" sz="1400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h</a:t>
            </a:r>
            <a:r>
              <a:rPr lang="ru-RU" sz="1400" dirty="0" err="1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атай</a:t>
            </a:r>
            <a:r>
              <a:rPr lang="ru-RU" sz="1400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багахан</a:t>
            </a:r>
            <a:r>
              <a:rPr lang="ru-RU" sz="1400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ан - </a:t>
            </a:r>
            <a:r>
              <a:rPr lang="ru-RU" sz="1400" dirty="0" err="1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Баргажанай</a:t>
            </a:r>
            <a:r>
              <a:rPr lang="ru-RU" sz="1400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булган</a:t>
            </a:r>
            <a:r>
              <a:rPr lang="ru-RU" sz="1400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. </a:t>
            </a:r>
            <a:r>
              <a:rPr lang="ru-RU" sz="1400" dirty="0" err="1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Булганай</a:t>
            </a:r>
            <a:r>
              <a:rPr lang="ru-RU" sz="1400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ар</a:t>
            </a:r>
            <a:r>
              <a:rPr lang="en-US" sz="1400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h</a:t>
            </a:r>
            <a:r>
              <a:rPr lang="ru-RU" sz="1400" dirty="0" err="1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аниие</a:t>
            </a:r>
            <a:r>
              <a:rPr lang="ru-RU" sz="1400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Россиин</a:t>
            </a:r>
            <a:r>
              <a:rPr lang="ru-RU" sz="1400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«з</a:t>
            </a:r>
            <a:r>
              <a:rPr lang="en-US" sz="1400" dirty="0" err="1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ɵɵ</a:t>
            </a:r>
            <a:r>
              <a:rPr lang="ru-RU" sz="1400" dirty="0" err="1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лэхэн</a:t>
            </a:r>
            <a:r>
              <a:rPr lang="ru-RU" sz="1400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алтан</a:t>
            </a:r>
            <a:r>
              <a:rPr lang="ru-RU" sz="1400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» </a:t>
            </a:r>
            <a:r>
              <a:rPr lang="ru-RU" sz="1400" dirty="0" err="1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гэдэг</a:t>
            </a:r>
            <a:r>
              <a:rPr lang="ru-RU" sz="1400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. </a:t>
            </a:r>
            <a:r>
              <a:rPr lang="ru-RU" sz="1400" dirty="0" err="1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Россиин</a:t>
            </a:r>
            <a:r>
              <a:rPr lang="ru-RU" sz="1400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ангай</a:t>
            </a:r>
            <a:r>
              <a:rPr lang="ru-RU" sz="1400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ар</a:t>
            </a:r>
            <a:r>
              <a:rPr lang="en-US" sz="1400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h</a:t>
            </a:r>
            <a:r>
              <a:rPr lang="ru-RU" sz="1400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а </a:t>
            </a:r>
            <a:r>
              <a:rPr lang="ru-RU" sz="1400" dirty="0" err="1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олзолгодо</a:t>
            </a:r>
            <a:r>
              <a:rPr lang="ru-RU" sz="1400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нэгэдэхи</a:t>
            </a:r>
            <a:r>
              <a:rPr lang="ru-RU" sz="1400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1400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h</a:t>
            </a:r>
            <a:r>
              <a:rPr lang="ru-RU" sz="1400" dirty="0" err="1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уури</a:t>
            </a:r>
            <a:r>
              <a:rPr lang="ru-RU" sz="1400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эзэлдэг</a:t>
            </a:r>
            <a:r>
              <a:rPr lang="ru-RU" sz="1400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булган</a:t>
            </a:r>
            <a:r>
              <a:rPr lang="ru-RU" sz="1400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хадаа</a:t>
            </a:r>
            <a:r>
              <a:rPr lang="ru-RU" sz="1400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Сибириие</a:t>
            </a:r>
            <a:r>
              <a:rPr lang="ru-RU" sz="1400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1400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h</a:t>
            </a:r>
            <a:r>
              <a:rPr lang="ru-RU" sz="1400" dirty="0" err="1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ануулдаг</a:t>
            </a:r>
            <a:r>
              <a:rPr lang="ru-RU" sz="1400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бай</a:t>
            </a:r>
            <a:r>
              <a:rPr lang="en-US" sz="1400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h</a:t>
            </a:r>
            <a:r>
              <a:rPr lang="ru-RU" sz="1400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ан </a:t>
            </a:r>
            <a:r>
              <a:rPr lang="ru-RU" sz="1400" dirty="0" err="1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юм</a:t>
            </a:r>
            <a:r>
              <a:rPr lang="ru-RU" sz="1400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. </a:t>
            </a:r>
            <a:r>
              <a:rPr lang="ru-RU" sz="1400" dirty="0" err="1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Олон</a:t>
            </a:r>
            <a:r>
              <a:rPr lang="ru-RU" sz="1400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янзын</a:t>
            </a:r>
            <a:r>
              <a:rPr lang="ru-RU" sz="1400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булган</a:t>
            </a:r>
            <a:r>
              <a:rPr lang="ru-RU" sz="1400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соо</a:t>
            </a:r>
            <a:r>
              <a:rPr lang="en-US" sz="1400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h</a:t>
            </a:r>
            <a:r>
              <a:rPr lang="ru-RU" sz="1400" dirty="0" err="1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оо</a:t>
            </a:r>
            <a:r>
              <a:rPr lang="ru-RU" sz="1400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(17 </a:t>
            </a:r>
            <a:r>
              <a:rPr lang="ru-RU" sz="1400" dirty="0" err="1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янза</a:t>
            </a:r>
            <a:r>
              <a:rPr lang="ru-RU" sz="1400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) </a:t>
            </a:r>
            <a:r>
              <a:rPr lang="ru-RU" sz="1400" dirty="0" err="1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Баргажанай</a:t>
            </a:r>
            <a:r>
              <a:rPr lang="ru-RU" sz="1400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булган</a:t>
            </a:r>
            <a:r>
              <a:rPr lang="ru-RU" sz="1400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аргагүй</a:t>
            </a:r>
            <a:r>
              <a:rPr lang="ru-RU" sz="1400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сэнтэй</a:t>
            </a:r>
            <a:r>
              <a:rPr lang="ru-RU" sz="1400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юм</a:t>
            </a:r>
            <a:r>
              <a:rPr lang="ru-RU" sz="1400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.</a:t>
            </a:r>
            <a:endParaRPr lang="ru-RU" sz="1400" dirty="0">
              <a:solidFill>
                <a:srgbClr val="000000"/>
              </a:solidFill>
              <a:effectLst/>
              <a:latin typeface="Roboto" panose="02000000000000000000" pitchFamily="2" charset="0"/>
              <a:ea typeface="Roboto" panose="02000000000000000000" pitchFamily="2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238586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hlinkClick r:id="rId2" action="ppaction://hlinksldjump"/>
            <a:extLst>
              <a:ext uri="{FF2B5EF4-FFF2-40B4-BE49-F238E27FC236}">
                <a16:creationId xmlns:a16="http://schemas.microsoft.com/office/drawing/2014/main" xmlns="" id="{0CE2BBC9-AE39-4037-A395-9EC7C745C6CC}"/>
              </a:ext>
            </a:extLst>
          </p:cNvPr>
          <p:cNvSpPr txBox="1"/>
          <p:nvPr/>
        </p:nvSpPr>
        <p:spPr>
          <a:xfrm>
            <a:off x="223534" y="4115872"/>
            <a:ext cx="1135247" cy="369332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rtlCol="0">
            <a:spAutoFit/>
          </a:bodyPr>
          <a:lstStyle/>
          <a:p>
            <a:r>
              <a:rPr lang="ru-RU" dirty="0">
                <a:solidFill>
                  <a:srgbClr val="AA241A"/>
                </a:solidFill>
                <a:latin typeface="Raleway SemiBold" panose="020B0703030101060003" pitchFamily="34" charset="-52"/>
              </a:rPr>
              <a:t>Алфавит</a:t>
            </a: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xmlns="" id="{248407A4-05CF-461F-8713-CC76A8BE3FAD}"/>
              </a:ext>
            </a:extLst>
          </p:cNvPr>
          <p:cNvSpPr/>
          <p:nvPr/>
        </p:nvSpPr>
        <p:spPr>
          <a:xfrm>
            <a:off x="-36934" y="1286"/>
            <a:ext cx="1656184" cy="1938992"/>
          </a:xfrm>
          <a:prstGeom prst="rect">
            <a:avLst/>
          </a:prstGeom>
          <a:noFill/>
          <a:ln w="12700">
            <a:noFill/>
          </a:ln>
          <a:effectLst>
            <a:outerShdw blurRad="107950" dist="12700" dir="5400000" algn="ctr">
              <a:srgbClr val="000000"/>
            </a:outerShdw>
          </a:effectLst>
        </p:spPr>
        <p:txBody>
          <a:bodyPr wrap="square" lIns="91440" tIns="45720" rIns="91440" bIns="45720">
            <a:spAutoFit/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12000" b="1" dirty="0">
                <a:ln w="11430">
                  <a:noFill/>
                </a:ln>
                <a:solidFill>
                  <a:srgbClr val="C00000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Э</a:t>
            </a:r>
            <a:endParaRPr lang="ru-RU" sz="12000" b="1" dirty="0">
              <a:ln w="11430">
                <a:noFill/>
              </a:ln>
              <a:solidFill>
                <a:srgbClr val="C00000"/>
              </a:solidFill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0C0A2943-B01E-4934-B03D-01DD9D5C735D}"/>
              </a:ext>
            </a:extLst>
          </p:cNvPr>
          <p:cNvSpPr txBox="1"/>
          <p:nvPr/>
        </p:nvSpPr>
        <p:spPr>
          <a:xfrm>
            <a:off x="1907704" y="360045"/>
            <a:ext cx="410445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3600" dirty="0">
                <a:solidFill>
                  <a:srgbClr val="FF0000"/>
                </a:solidFill>
                <a:latin typeface="Roboto Black" panose="02000000000000000000" pitchFamily="2" charset="0"/>
                <a:ea typeface="Roboto Black" panose="02000000000000000000" pitchFamily="2" charset="0"/>
              </a:rPr>
              <a:t>Э</a:t>
            </a:r>
            <a:r>
              <a:rPr lang="ru-RU" sz="3600" dirty="0">
                <a:latin typeface="Roboto Black" panose="02000000000000000000" pitchFamily="2" charset="0"/>
                <a:ea typeface="Roboto Black" panose="02000000000000000000" pitchFamily="2" charset="0"/>
              </a:rPr>
              <a:t>пос</a:t>
            </a:r>
            <a:endParaRPr lang="ru-RU" sz="3600" dirty="0"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50DB934D-9D8B-43AE-8E78-F3F6D024EBF2}"/>
              </a:ext>
            </a:extLst>
          </p:cNvPr>
          <p:cNvSpPr txBox="1"/>
          <p:nvPr/>
        </p:nvSpPr>
        <p:spPr>
          <a:xfrm>
            <a:off x="1867554" y="1089713"/>
            <a:ext cx="7092279" cy="8481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ru-RU" sz="1400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Сказания о героях. «Только тот народ, который чтит своих героев, может считаться великим».</a:t>
            </a:r>
          </a:p>
          <a:p>
            <a:pPr algn="r">
              <a:lnSpc>
                <a:spcPct val="120000"/>
              </a:lnSpc>
            </a:pPr>
            <a:r>
              <a:rPr lang="ru-RU" sz="14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К.К. Рокоссовский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802390BC-315D-4B0C-AAF7-7912A6A582EA}"/>
              </a:ext>
            </a:extLst>
          </p:cNvPr>
          <p:cNvSpPr txBox="1"/>
          <p:nvPr/>
        </p:nvSpPr>
        <p:spPr>
          <a:xfrm>
            <a:off x="1907704" y="142280"/>
            <a:ext cx="252028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400" i="1" dirty="0">
                <a:ea typeface="Roboto" panose="02000000000000000000" pitchFamily="2" charset="0"/>
              </a:rPr>
              <a:t>На русском языке: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5D0BC606-50F1-430E-8ADD-095F8FF143D0}"/>
              </a:ext>
            </a:extLst>
          </p:cNvPr>
          <p:cNvSpPr txBox="1"/>
          <p:nvPr/>
        </p:nvSpPr>
        <p:spPr>
          <a:xfrm>
            <a:off x="1914688" y="2711174"/>
            <a:ext cx="553763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600" dirty="0">
                <a:latin typeface="Roboto Black" panose="02000000000000000000" pitchFamily="2" charset="0"/>
                <a:ea typeface="Roboto Black" panose="02000000000000000000" pitchFamily="2" charset="0"/>
              </a:rPr>
              <a:t>Y</a:t>
            </a:r>
            <a:r>
              <a:rPr lang="ru-RU" sz="3600" dirty="0" err="1">
                <a:latin typeface="Roboto Black" panose="02000000000000000000" pitchFamily="2" charset="0"/>
                <a:ea typeface="Roboto Black" panose="02000000000000000000" pitchFamily="2" charset="0"/>
              </a:rPr>
              <a:t>льгэр</a:t>
            </a:r>
            <a:endParaRPr lang="ru-RU" sz="3600" dirty="0">
              <a:latin typeface="Roboto Black" panose="02000000000000000000" pitchFamily="2" charset="0"/>
              <a:ea typeface="Roboto Black" panose="02000000000000000000" pitchFamily="2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6C33265C-34BD-4A96-9381-61A4419EE1DA}"/>
              </a:ext>
            </a:extLst>
          </p:cNvPr>
          <p:cNvSpPr txBox="1"/>
          <p:nvPr/>
        </p:nvSpPr>
        <p:spPr>
          <a:xfrm>
            <a:off x="1914688" y="2478021"/>
            <a:ext cx="2370551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400" i="1" dirty="0">
                <a:ea typeface="Roboto" panose="02000000000000000000" pitchFamily="2" charset="0"/>
              </a:rPr>
              <a:t>На бурятском языке: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058C6DA6-67A9-4D83-B963-8A56D145A292}"/>
              </a:ext>
            </a:extLst>
          </p:cNvPr>
          <p:cNvSpPr txBox="1"/>
          <p:nvPr/>
        </p:nvSpPr>
        <p:spPr>
          <a:xfrm>
            <a:off x="1884637" y="3599312"/>
            <a:ext cx="6957571" cy="8481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ru-RU" sz="14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Баатарнууд</a:t>
            </a:r>
            <a:r>
              <a:rPr lang="ru-RU" sz="14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тухай</a:t>
            </a:r>
            <a:r>
              <a:rPr lang="ru-RU" sz="14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х</a:t>
            </a:r>
            <a:r>
              <a:rPr lang="en-US" sz="14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ɵɵ</a:t>
            </a:r>
            <a:r>
              <a:rPr lang="ru-RU" sz="14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р</a:t>
            </a:r>
            <a:r>
              <a:rPr lang="en-US" sz="14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ɵɵ</a:t>
            </a:r>
            <a:r>
              <a:rPr lang="ru-RU" sz="14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н. </a:t>
            </a:r>
            <a:r>
              <a:rPr lang="en-US" sz="14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Ɵɵ</a:t>
            </a:r>
            <a:r>
              <a:rPr lang="ru-RU" sz="14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рынг</a:t>
            </a:r>
            <a:r>
              <a:rPr lang="en-US" sz="14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ɵɵ</a:t>
            </a:r>
            <a:r>
              <a:rPr lang="en-US" sz="14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гайхамшагта</a:t>
            </a:r>
            <a:r>
              <a:rPr lang="ru-RU" sz="14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баатарнуудаа</a:t>
            </a:r>
            <a:r>
              <a:rPr lang="ru-RU" sz="14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хүндэлдэг</a:t>
            </a:r>
            <a:r>
              <a:rPr lang="ru-RU" sz="14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арад</a:t>
            </a:r>
            <a:r>
              <a:rPr lang="ru-RU" sz="14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- </a:t>
            </a:r>
            <a:r>
              <a:rPr lang="ru-RU" sz="14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агууехэ</a:t>
            </a:r>
            <a:r>
              <a:rPr lang="ru-RU" sz="14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арад</a:t>
            </a:r>
            <a:r>
              <a:rPr lang="ru-RU" sz="14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гэжэ</a:t>
            </a:r>
            <a:r>
              <a:rPr lang="ru-RU" sz="14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тоологдодог</a:t>
            </a:r>
            <a:r>
              <a:rPr lang="ru-RU" sz="14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». </a:t>
            </a:r>
          </a:p>
          <a:p>
            <a:pPr algn="r">
              <a:lnSpc>
                <a:spcPct val="120000"/>
              </a:lnSpc>
            </a:pPr>
            <a:r>
              <a:rPr lang="ru-RU" sz="14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                                                                                    К.К. Рокоссовский</a:t>
            </a:r>
          </a:p>
        </p:txBody>
      </p:sp>
    </p:spTree>
    <p:extLst>
      <p:ext uri="{BB962C8B-B14F-4D97-AF65-F5344CB8AC3E}">
        <p14:creationId xmlns:p14="http://schemas.microsoft.com/office/powerpoint/2010/main" val="334218437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hlinkClick r:id="rId2" action="ppaction://hlinksldjump"/>
            <a:extLst>
              <a:ext uri="{FF2B5EF4-FFF2-40B4-BE49-F238E27FC236}">
                <a16:creationId xmlns:a16="http://schemas.microsoft.com/office/drawing/2014/main" xmlns="" id="{0CE2BBC9-AE39-4037-A395-9EC7C745C6CC}"/>
              </a:ext>
            </a:extLst>
          </p:cNvPr>
          <p:cNvSpPr txBox="1"/>
          <p:nvPr/>
        </p:nvSpPr>
        <p:spPr>
          <a:xfrm>
            <a:off x="251520" y="4115872"/>
            <a:ext cx="1135247" cy="369332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rtlCol="0">
            <a:spAutoFit/>
          </a:bodyPr>
          <a:lstStyle/>
          <a:p>
            <a:r>
              <a:rPr lang="ru-RU" dirty="0">
                <a:solidFill>
                  <a:srgbClr val="AA241A"/>
                </a:solidFill>
                <a:latin typeface="Raleway SemiBold" panose="020B0703030101060003" pitchFamily="34" charset="-52"/>
              </a:rPr>
              <a:t>Алфавит</a:t>
            </a: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xmlns="" id="{248407A4-05CF-461F-8713-CC76A8BE3FAD}"/>
              </a:ext>
            </a:extLst>
          </p:cNvPr>
          <p:cNvSpPr/>
          <p:nvPr/>
        </p:nvSpPr>
        <p:spPr>
          <a:xfrm>
            <a:off x="0" y="51470"/>
            <a:ext cx="1800200" cy="1938992"/>
          </a:xfrm>
          <a:prstGeom prst="rect">
            <a:avLst/>
          </a:prstGeom>
          <a:noFill/>
          <a:ln w="12700">
            <a:noFill/>
          </a:ln>
          <a:effectLst>
            <a:outerShdw blurRad="107950" dist="12700" dir="5400000" algn="ctr">
              <a:srgbClr val="000000"/>
            </a:outerShdw>
          </a:effectLst>
        </p:spPr>
        <p:txBody>
          <a:bodyPr wrap="square" lIns="91440" tIns="45720" rIns="91440" bIns="45720">
            <a:spAutoFit/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12000" b="1" dirty="0">
                <a:ln w="11430">
                  <a:noFill/>
                </a:ln>
                <a:solidFill>
                  <a:srgbClr val="C00000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Ю</a:t>
            </a:r>
            <a:endParaRPr lang="ru-RU" sz="12000" b="1" dirty="0">
              <a:ln w="11430">
                <a:noFill/>
              </a:ln>
              <a:solidFill>
                <a:srgbClr val="C00000"/>
              </a:solidFill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684B6452-0199-4F8C-A20D-D9F0165FF8AD}"/>
              </a:ext>
            </a:extLst>
          </p:cNvPr>
          <p:cNvSpPr txBox="1"/>
          <p:nvPr/>
        </p:nvSpPr>
        <p:spPr>
          <a:xfrm>
            <a:off x="1907704" y="360045"/>
            <a:ext cx="410445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3600" dirty="0" err="1">
                <a:solidFill>
                  <a:srgbClr val="FF0000"/>
                </a:solidFill>
                <a:latin typeface="Roboto Black" panose="02000000000000000000" pitchFamily="2" charset="0"/>
                <a:ea typeface="Roboto Black" panose="02000000000000000000" pitchFamily="2" charset="0"/>
              </a:rPr>
              <a:t>Ю</a:t>
            </a:r>
            <a:r>
              <a:rPr lang="ru-RU" sz="3600" dirty="0" err="1">
                <a:latin typeface="Roboto Black" panose="02000000000000000000" pitchFamily="2" charset="0"/>
                <a:ea typeface="Roboto Black" panose="02000000000000000000" pitchFamily="2" charset="0"/>
              </a:rPr>
              <a:t>ртэмсэ</a:t>
            </a:r>
            <a:r>
              <a:rPr lang="ru-RU" sz="3600" dirty="0">
                <a:latin typeface="Roboto Black" panose="02000000000000000000" pitchFamily="2" charset="0"/>
                <a:ea typeface="Roboto Black" panose="02000000000000000000" pitchFamily="2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- мир, вселенная.</a:t>
            </a:r>
            <a:endParaRPr lang="ru-RU" sz="3600" dirty="0"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A9D58016-6287-4191-B124-51F7EB4725BB}"/>
              </a:ext>
            </a:extLst>
          </p:cNvPr>
          <p:cNvSpPr txBox="1"/>
          <p:nvPr/>
        </p:nvSpPr>
        <p:spPr>
          <a:xfrm>
            <a:off x="1867554" y="1089713"/>
            <a:ext cx="7092279" cy="8481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ru-RU" sz="1400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«Мы стремимся к миру, потому что знаем: мир-это тот климат, в котором может существовать свобода»</a:t>
            </a:r>
          </a:p>
          <a:p>
            <a:pPr algn="r">
              <a:lnSpc>
                <a:spcPct val="120000"/>
              </a:lnSpc>
            </a:pPr>
            <a:r>
              <a:rPr lang="ru-RU" sz="1400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                                                                                 Дуайт Эйзенхауэр.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5E44EFC7-CED7-40FF-8762-DDF1DA559CD8}"/>
              </a:ext>
            </a:extLst>
          </p:cNvPr>
          <p:cNvSpPr txBox="1"/>
          <p:nvPr/>
        </p:nvSpPr>
        <p:spPr>
          <a:xfrm>
            <a:off x="1907704" y="142280"/>
            <a:ext cx="252028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400" i="1" dirty="0">
                <a:ea typeface="Roboto" panose="02000000000000000000" pitchFamily="2" charset="0"/>
              </a:rPr>
              <a:t>На русском языке: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9F243F1E-115A-4A98-820C-E49FAC6A2C3C}"/>
              </a:ext>
            </a:extLst>
          </p:cNvPr>
          <p:cNvSpPr txBox="1"/>
          <p:nvPr/>
        </p:nvSpPr>
        <p:spPr>
          <a:xfrm>
            <a:off x="1914688" y="2711174"/>
            <a:ext cx="553763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3600" dirty="0" err="1">
                <a:solidFill>
                  <a:srgbClr val="FF0000"/>
                </a:solidFill>
                <a:latin typeface="Roboto Black" panose="02000000000000000000" pitchFamily="2" charset="0"/>
                <a:ea typeface="Roboto Black" panose="02000000000000000000" pitchFamily="2" charset="0"/>
              </a:rPr>
              <a:t>Ю</a:t>
            </a:r>
            <a:r>
              <a:rPr lang="ru-RU" sz="3600" dirty="0" err="1">
                <a:latin typeface="Roboto Black" panose="02000000000000000000" pitchFamily="2" charset="0"/>
                <a:ea typeface="Roboto Black" panose="02000000000000000000" pitchFamily="2" charset="0"/>
              </a:rPr>
              <a:t>ртэмсэ</a:t>
            </a:r>
            <a:endParaRPr lang="ru-RU" sz="3600" dirty="0">
              <a:latin typeface="Roboto Black" panose="02000000000000000000" pitchFamily="2" charset="0"/>
              <a:ea typeface="Roboto Black" panose="02000000000000000000" pitchFamily="2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A6B73244-B7FF-412C-A833-6EC546B2D5C7}"/>
              </a:ext>
            </a:extLst>
          </p:cNvPr>
          <p:cNvSpPr txBox="1"/>
          <p:nvPr/>
        </p:nvSpPr>
        <p:spPr>
          <a:xfrm>
            <a:off x="1914688" y="2478021"/>
            <a:ext cx="2370551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400" i="1" dirty="0">
                <a:ea typeface="Roboto" panose="02000000000000000000" pitchFamily="2" charset="0"/>
              </a:rPr>
              <a:t>На бурятском языке: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6FF0F4E1-96E6-4E93-99B5-1CAE01AE8AB7}"/>
              </a:ext>
            </a:extLst>
          </p:cNvPr>
          <p:cNvSpPr txBox="1"/>
          <p:nvPr/>
        </p:nvSpPr>
        <p:spPr>
          <a:xfrm>
            <a:off x="1884637" y="3599312"/>
            <a:ext cx="6957571" cy="8481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ru-RU" sz="14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Бидэ</a:t>
            </a:r>
            <a:r>
              <a:rPr lang="ru-RU" sz="14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эб</a:t>
            </a:r>
            <a:r>
              <a:rPr lang="ru-RU" sz="14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найрамдал</a:t>
            </a:r>
            <a:r>
              <a:rPr lang="ru-RU" sz="14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тээшэ</a:t>
            </a:r>
            <a:r>
              <a:rPr lang="ru-RU" sz="14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тэгүүлнэбди</a:t>
            </a:r>
            <a:r>
              <a:rPr lang="ru-RU" sz="14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, </a:t>
            </a:r>
            <a:r>
              <a:rPr lang="ru-RU" sz="14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юундэб</a:t>
            </a:r>
            <a:r>
              <a:rPr lang="ru-RU" sz="14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гэхэдэ</a:t>
            </a:r>
            <a:r>
              <a:rPr lang="ru-RU" sz="14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мэдэнэбди</a:t>
            </a:r>
            <a:r>
              <a:rPr lang="ru-RU" sz="14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: </a:t>
            </a:r>
            <a:r>
              <a:rPr lang="ru-RU" sz="14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эб</a:t>
            </a:r>
            <a:r>
              <a:rPr lang="ru-RU" sz="14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найрамдал</a:t>
            </a:r>
            <a:r>
              <a:rPr lang="ru-RU" sz="14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– </a:t>
            </a:r>
            <a:r>
              <a:rPr lang="ru-RU" sz="14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энэ</a:t>
            </a:r>
            <a:r>
              <a:rPr lang="ru-RU" sz="14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уларил</a:t>
            </a:r>
            <a:r>
              <a:rPr lang="ru-RU" sz="14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. </a:t>
            </a:r>
            <a:r>
              <a:rPr lang="ru-RU" sz="14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Энэ</a:t>
            </a:r>
            <a:r>
              <a:rPr lang="ru-RU" sz="14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уларилда</a:t>
            </a:r>
            <a:r>
              <a:rPr lang="ru-RU" sz="14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эрхэ</a:t>
            </a:r>
            <a:r>
              <a:rPr lang="ru-RU" sz="14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сүл</a:t>
            </a:r>
            <a:r>
              <a:rPr lang="en-US" sz="14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ɵɵ</a:t>
            </a:r>
            <a:r>
              <a:rPr lang="en-US" sz="14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байжа</a:t>
            </a:r>
            <a:r>
              <a:rPr lang="ru-RU" sz="14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болохо</a:t>
            </a:r>
            <a:r>
              <a:rPr lang="ru-RU" sz="14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.</a:t>
            </a:r>
          </a:p>
          <a:p>
            <a:pPr algn="r">
              <a:lnSpc>
                <a:spcPct val="120000"/>
              </a:lnSpc>
            </a:pPr>
            <a:r>
              <a:rPr lang="ru-RU" sz="14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Дуайт Эйзенхауэр.</a:t>
            </a:r>
          </a:p>
        </p:txBody>
      </p:sp>
    </p:spTree>
    <p:extLst>
      <p:ext uri="{BB962C8B-B14F-4D97-AF65-F5344CB8AC3E}">
        <p14:creationId xmlns:p14="http://schemas.microsoft.com/office/powerpoint/2010/main" val="75497860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hlinkClick r:id="rId2" action="ppaction://hlinksldjump"/>
            <a:extLst>
              <a:ext uri="{FF2B5EF4-FFF2-40B4-BE49-F238E27FC236}">
                <a16:creationId xmlns:a16="http://schemas.microsoft.com/office/drawing/2014/main" xmlns="" id="{0CE2BBC9-AE39-4037-A395-9EC7C745C6CC}"/>
              </a:ext>
            </a:extLst>
          </p:cNvPr>
          <p:cNvSpPr txBox="1"/>
          <p:nvPr/>
        </p:nvSpPr>
        <p:spPr>
          <a:xfrm>
            <a:off x="238532" y="4115872"/>
            <a:ext cx="1135247" cy="369332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rtlCol="0">
            <a:spAutoFit/>
          </a:bodyPr>
          <a:lstStyle/>
          <a:p>
            <a:r>
              <a:rPr lang="ru-RU" dirty="0">
                <a:solidFill>
                  <a:srgbClr val="AA241A"/>
                </a:solidFill>
                <a:latin typeface="Raleway SemiBold" panose="020B0703030101060003" pitchFamily="34" charset="-52"/>
              </a:rPr>
              <a:t>Алфавит</a:t>
            </a: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xmlns="" id="{248407A4-05CF-461F-8713-CC76A8BE3FAD}"/>
              </a:ext>
            </a:extLst>
          </p:cNvPr>
          <p:cNvSpPr/>
          <p:nvPr/>
        </p:nvSpPr>
        <p:spPr>
          <a:xfrm>
            <a:off x="107504" y="51470"/>
            <a:ext cx="1397304" cy="1938992"/>
          </a:xfrm>
          <a:prstGeom prst="rect">
            <a:avLst/>
          </a:prstGeom>
          <a:noFill/>
          <a:ln w="12700">
            <a:noFill/>
          </a:ln>
          <a:effectLst>
            <a:outerShdw blurRad="107950" dist="12700" dir="5400000" algn="ctr">
              <a:srgbClr val="000000"/>
            </a:outerShdw>
          </a:effectLst>
        </p:spPr>
        <p:txBody>
          <a:bodyPr wrap="square" lIns="91440" tIns="45720" rIns="91440" bIns="45720">
            <a:spAutoFit/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12000" b="1" dirty="0">
                <a:ln w="11430">
                  <a:noFill/>
                </a:ln>
                <a:solidFill>
                  <a:srgbClr val="C00000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Я</a:t>
            </a:r>
            <a:endParaRPr lang="ru-RU" sz="12000" b="1" dirty="0">
              <a:ln w="11430">
                <a:noFill/>
              </a:ln>
              <a:solidFill>
                <a:srgbClr val="C00000"/>
              </a:solidFill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2341AC4A-9387-4F37-ACE0-AD2DA97776EF}"/>
              </a:ext>
            </a:extLst>
          </p:cNvPr>
          <p:cNvSpPr txBox="1"/>
          <p:nvPr/>
        </p:nvSpPr>
        <p:spPr>
          <a:xfrm>
            <a:off x="1907704" y="360045"/>
            <a:ext cx="410445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3600" dirty="0" err="1">
                <a:solidFill>
                  <a:srgbClr val="FF0000"/>
                </a:solidFill>
                <a:latin typeface="Roboto Black" panose="02000000000000000000" pitchFamily="2" charset="0"/>
                <a:ea typeface="Roboto Black" panose="02000000000000000000" pitchFamily="2" charset="0"/>
              </a:rPr>
              <a:t>Я</a:t>
            </a:r>
            <a:r>
              <a:rPr lang="ru-RU" sz="3600" dirty="0" err="1">
                <a:latin typeface="Roboto Black" panose="02000000000000000000" pitchFamily="2" charset="0"/>
                <a:ea typeface="Roboto Black" panose="02000000000000000000" pitchFamily="2" charset="0"/>
              </a:rPr>
              <a:t>нжима</a:t>
            </a:r>
            <a:endParaRPr lang="ru-RU" sz="3600" dirty="0"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F6B5600A-E7BE-4F95-B413-D7FAF6212CB0}"/>
              </a:ext>
            </a:extLst>
          </p:cNvPr>
          <p:cNvSpPr txBox="1"/>
          <p:nvPr/>
        </p:nvSpPr>
        <p:spPr>
          <a:xfrm>
            <a:off x="1899165" y="1051254"/>
            <a:ext cx="7092279" cy="58964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ru-RU" sz="1400" dirty="0" err="1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Янжима</a:t>
            </a:r>
            <a:r>
              <a:rPr lang="ru-RU" sz="1400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известна как богиня, дарующая детей, устраивающая семейное благополучие и творческий успех. 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ECF637EA-3000-40A4-8263-4C24A751B365}"/>
              </a:ext>
            </a:extLst>
          </p:cNvPr>
          <p:cNvSpPr txBox="1"/>
          <p:nvPr/>
        </p:nvSpPr>
        <p:spPr>
          <a:xfrm>
            <a:off x="1907704" y="142280"/>
            <a:ext cx="252028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400" i="1" dirty="0">
                <a:ea typeface="Roboto" panose="02000000000000000000" pitchFamily="2" charset="0"/>
              </a:rPr>
              <a:t>На русском языке: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CBDBD9B0-7B6F-429A-BDD0-C9376346D1AF}"/>
              </a:ext>
            </a:extLst>
          </p:cNvPr>
          <p:cNvSpPr txBox="1"/>
          <p:nvPr/>
        </p:nvSpPr>
        <p:spPr>
          <a:xfrm>
            <a:off x="1914688" y="2711174"/>
            <a:ext cx="553763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3600" dirty="0" err="1">
                <a:solidFill>
                  <a:srgbClr val="FF0000"/>
                </a:solidFill>
                <a:latin typeface="Roboto Black" panose="02000000000000000000" pitchFamily="2" charset="0"/>
                <a:ea typeface="Roboto Black" panose="02000000000000000000" pitchFamily="2" charset="0"/>
              </a:rPr>
              <a:t>Я</a:t>
            </a:r>
            <a:r>
              <a:rPr lang="ru-RU" sz="3600" dirty="0" err="1">
                <a:latin typeface="Roboto Black" panose="02000000000000000000" pitchFamily="2" charset="0"/>
                <a:ea typeface="Roboto Black" panose="02000000000000000000" pitchFamily="2" charset="0"/>
              </a:rPr>
              <a:t>нжама</a:t>
            </a:r>
            <a:r>
              <a:rPr lang="ru-RU" sz="3600" dirty="0">
                <a:latin typeface="Roboto Black" panose="02000000000000000000" pitchFamily="2" charset="0"/>
                <a:ea typeface="Roboto Black" panose="02000000000000000000" pitchFamily="2" charset="0"/>
              </a:rPr>
              <a:t> Бурхан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90EF333A-A890-40AF-A891-DAADD236D491}"/>
              </a:ext>
            </a:extLst>
          </p:cNvPr>
          <p:cNvSpPr txBox="1"/>
          <p:nvPr/>
        </p:nvSpPr>
        <p:spPr>
          <a:xfrm>
            <a:off x="1914688" y="2478021"/>
            <a:ext cx="2370551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400" i="1" dirty="0">
                <a:ea typeface="Roboto" panose="02000000000000000000" pitchFamily="2" charset="0"/>
              </a:rPr>
              <a:t>На бурятском языке: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D5DE504C-0EBF-4CA0-A9E3-EE6102FE59FD}"/>
              </a:ext>
            </a:extLst>
          </p:cNvPr>
          <p:cNvSpPr txBox="1"/>
          <p:nvPr/>
        </p:nvSpPr>
        <p:spPr>
          <a:xfrm>
            <a:off x="1884637" y="3599312"/>
            <a:ext cx="6957571" cy="58907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ru-RU" sz="14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Янжама</a:t>
            </a:r>
            <a:r>
              <a:rPr lang="ru-RU" sz="14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Бурхан </a:t>
            </a:r>
            <a:r>
              <a:rPr lang="ru-RU" sz="14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хүн</a:t>
            </a:r>
            <a:r>
              <a:rPr lang="ru-RU" sz="14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зондо</a:t>
            </a:r>
            <a:r>
              <a:rPr lang="ru-RU" sz="14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үхибүүдые</a:t>
            </a:r>
            <a:r>
              <a:rPr lang="ru-RU" sz="14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 </a:t>
            </a:r>
            <a:r>
              <a:rPr lang="ru-RU" sz="14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бэлэглэдэг</a:t>
            </a:r>
            <a:r>
              <a:rPr lang="ru-RU" sz="14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. </a:t>
            </a:r>
            <a:r>
              <a:rPr lang="ru-RU" sz="14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Тэрэ</a:t>
            </a:r>
            <a:r>
              <a:rPr lang="ru-RU" sz="14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гэр</a:t>
            </a:r>
            <a:r>
              <a:rPr lang="ru-RU" sz="14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бүлэдэ</a:t>
            </a:r>
            <a:r>
              <a:rPr lang="ru-RU" sz="14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жаргалые</a:t>
            </a:r>
            <a:r>
              <a:rPr lang="ru-RU" sz="14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ба </a:t>
            </a:r>
            <a:r>
              <a:rPr lang="ru-RU" sz="14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зохеохы</a:t>
            </a:r>
            <a:r>
              <a:rPr lang="ru-RU" sz="14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амжалта</a:t>
            </a:r>
            <a:r>
              <a:rPr lang="ru-RU" sz="14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үрш</a:t>
            </a:r>
            <a:r>
              <a:rPr lang="en-US" sz="14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ɵɵ</a:t>
            </a:r>
            <a:r>
              <a:rPr lang="ru-RU" sz="14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дэг</a:t>
            </a:r>
            <a:r>
              <a:rPr lang="ru-RU" sz="14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4471916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8000" b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DAD819A5-8305-4186-AE2B-CA15FFAC6BFE}"/>
              </a:ext>
            </a:extLst>
          </p:cNvPr>
          <p:cNvSpPr txBox="1"/>
          <p:nvPr/>
        </p:nvSpPr>
        <p:spPr>
          <a:xfrm>
            <a:off x="2123734" y="1059582"/>
            <a:ext cx="506260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4400" dirty="0">
                <a:solidFill>
                  <a:schemeClr val="bg1"/>
                </a:solidFill>
                <a:latin typeface="Roboto Black" panose="02000000000000000000" pitchFamily="2" charset="0"/>
                <a:ea typeface="Roboto Black" panose="02000000000000000000" pitchFamily="2" charset="0"/>
              </a:rPr>
              <a:t>Азбука о важном: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DCEE15BF-1CC9-4275-8AFA-81A17C25E7EF}"/>
              </a:ext>
            </a:extLst>
          </p:cNvPr>
          <p:cNvSpPr txBox="1"/>
          <p:nvPr/>
        </p:nvSpPr>
        <p:spPr>
          <a:xfrm>
            <a:off x="1722983" y="1995686"/>
            <a:ext cx="586410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600" dirty="0">
                <a:solidFill>
                  <a:schemeClr val="bg1"/>
                </a:solidFill>
                <a:latin typeface="Roboto Black" panose="02000000000000000000" pitchFamily="2" charset="0"/>
                <a:ea typeface="Roboto Black" panose="02000000000000000000" pitchFamily="2" charset="0"/>
              </a:rPr>
              <a:t>региональный компонент</a:t>
            </a:r>
          </a:p>
        </p:txBody>
      </p:sp>
    </p:spTree>
    <p:extLst>
      <p:ext uri="{BB962C8B-B14F-4D97-AF65-F5344CB8AC3E}">
        <p14:creationId xmlns:p14="http://schemas.microsoft.com/office/powerpoint/2010/main" val="6486637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hlinkClick r:id="rId2" action="ppaction://hlinksldjump"/>
            <a:extLst>
              <a:ext uri="{FF2B5EF4-FFF2-40B4-BE49-F238E27FC236}">
                <a16:creationId xmlns:a16="http://schemas.microsoft.com/office/drawing/2014/main" xmlns="" id="{0CE2BBC9-AE39-4037-A395-9EC7C745C6CC}"/>
              </a:ext>
            </a:extLst>
          </p:cNvPr>
          <p:cNvSpPr txBox="1"/>
          <p:nvPr/>
        </p:nvSpPr>
        <p:spPr>
          <a:xfrm>
            <a:off x="236784" y="4115872"/>
            <a:ext cx="1135247" cy="369332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rtlCol="0">
            <a:spAutoFit/>
          </a:bodyPr>
          <a:lstStyle/>
          <a:p>
            <a:r>
              <a:rPr lang="ru-RU" dirty="0">
                <a:solidFill>
                  <a:srgbClr val="AA241A"/>
                </a:solidFill>
                <a:latin typeface="Raleway SemiBold" panose="020B0703030101060003" pitchFamily="34" charset="-52"/>
              </a:rPr>
              <a:t>Алфавит</a:t>
            </a: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xmlns="" id="{248407A4-05CF-461F-8713-CC76A8BE3FAD}"/>
              </a:ext>
            </a:extLst>
          </p:cNvPr>
          <p:cNvSpPr/>
          <p:nvPr/>
        </p:nvSpPr>
        <p:spPr>
          <a:xfrm>
            <a:off x="107504" y="51470"/>
            <a:ext cx="1393809" cy="1938992"/>
          </a:xfrm>
          <a:prstGeom prst="rect">
            <a:avLst/>
          </a:prstGeom>
          <a:noFill/>
          <a:ln w="12700">
            <a:noFill/>
          </a:ln>
          <a:effectLst>
            <a:outerShdw blurRad="107950" dist="12700" dir="5400000" algn="ctr">
              <a:srgbClr val="000000"/>
            </a:outerShdw>
          </a:effectLst>
        </p:spPr>
        <p:txBody>
          <a:bodyPr wrap="square" lIns="91440" tIns="45720" rIns="91440" bIns="45720">
            <a:spAutoFit/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12000" b="1" dirty="0">
                <a:ln w="11430">
                  <a:noFill/>
                </a:ln>
                <a:solidFill>
                  <a:srgbClr val="C00000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В</a:t>
            </a:r>
            <a:endParaRPr lang="ru-RU" sz="12000" b="1" dirty="0">
              <a:ln w="11430">
                <a:noFill/>
              </a:ln>
              <a:solidFill>
                <a:srgbClr val="C00000"/>
              </a:solidFill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6F4A3C6E-F8E6-4133-AC78-EB5C3E478B8B}"/>
              </a:ext>
            </a:extLst>
          </p:cNvPr>
          <p:cNvSpPr txBox="1"/>
          <p:nvPr/>
        </p:nvSpPr>
        <p:spPr>
          <a:xfrm>
            <a:off x="2051720" y="307682"/>
            <a:ext cx="302433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3600" dirty="0">
                <a:solidFill>
                  <a:srgbClr val="FF0000"/>
                </a:solidFill>
                <a:latin typeface="Roboto Black" panose="02000000000000000000" pitchFamily="2" charset="0"/>
                <a:ea typeface="Roboto Black" panose="02000000000000000000" pitchFamily="2" charset="0"/>
              </a:rPr>
              <a:t>В</a:t>
            </a:r>
            <a:r>
              <a:rPr lang="ru-RU" sz="3600" dirty="0">
                <a:latin typeface="Roboto Black" panose="02000000000000000000" pitchFamily="2" charset="0"/>
                <a:ea typeface="Roboto Black" panose="02000000000000000000" pitchFamily="2" charset="0"/>
              </a:rPr>
              <a:t>осток</a:t>
            </a:r>
            <a:endParaRPr lang="ru-RU" sz="3600" dirty="0"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7AE75CD4-933C-41EB-979E-69212A37C5F8}"/>
              </a:ext>
            </a:extLst>
          </p:cNvPr>
          <p:cNvSpPr txBox="1"/>
          <p:nvPr/>
        </p:nvSpPr>
        <p:spPr>
          <a:xfrm>
            <a:off x="2051721" y="925122"/>
            <a:ext cx="6984776" cy="3311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ru-RU" sz="14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сторона света моей республики.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07F63F59-0A9B-4E46-B418-0933EB59743D}"/>
              </a:ext>
            </a:extLst>
          </p:cNvPr>
          <p:cNvSpPr txBox="1"/>
          <p:nvPr/>
        </p:nvSpPr>
        <p:spPr>
          <a:xfrm>
            <a:off x="2051720" y="89917"/>
            <a:ext cx="252028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400" i="1" dirty="0">
                <a:ea typeface="Roboto" panose="02000000000000000000" pitchFamily="2" charset="0"/>
              </a:rPr>
              <a:t>На русском языке: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6C810F3D-6521-4AF9-AA5E-38C1E976AA8A}"/>
              </a:ext>
            </a:extLst>
          </p:cNvPr>
          <p:cNvSpPr txBox="1"/>
          <p:nvPr/>
        </p:nvSpPr>
        <p:spPr>
          <a:xfrm>
            <a:off x="2058704" y="2658811"/>
            <a:ext cx="284466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3600" dirty="0" err="1">
                <a:solidFill>
                  <a:srgbClr val="FF0000"/>
                </a:solidFill>
                <a:latin typeface="Roboto Black" panose="02000000000000000000" pitchFamily="2" charset="0"/>
                <a:ea typeface="Roboto Black" panose="02000000000000000000" pitchFamily="2" charset="0"/>
              </a:rPr>
              <a:t>З</a:t>
            </a:r>
            <a:r>
              <a:rPr lang="ru-RU" sz="3600" dirty="0" err="1">
                <a:latin typeface="Roboto Black" panose="02000000000000000000" pitchFamily="2" charset="0"/>
                <a:ea typeface="Roboto Black" panose="02000000000000000000" pitchFamily="2" charset="0"/>
              </a:rPr>
              <a:t>үүн</a:t>
            </a:r>
            <a:r>
              <a:rPr lang="ru-RU" sz="3600" dirty="0">
                <a:latin typeface="Roboto Black" panose="02000000000000000000" pitchFamily="2" charset="0"/>
                <a:ea typeface="Roboto Black" panose="02000000000000000000" pitchFamily="2" charset="0"/>
              </a:rPr>
              <a:t> </a:t>
            </a:r>
            <a:r>
              <a:rPr lang="ru-RU" sz="3600" dirty="0" err="1">
                <a:latin typeface="Roboto Black" panose="02000000000000000000" pitchFamily="2" charset="0"/>
                <a:ea typeface="Roboto Black" panose="02000000000000000000" pitchFamily="2" charset="0"/>
              </a:rPr>
              <a:t>зүг</a:t>
            </a:r>
            <a:r>
              <a:rPr lang="ru-RU" sz="3600" dirty="0">
                <a:solidFill>
                  <a:srgbClr val="FF0000"/>
                </a:solidFill>
                <a:latin typeface="Roboto Black" panose="02000000000000000000" pitchFamily="2" charset="0"/>
                <a:ea typeface="Roboto Black" panose="02000000000000000000" pitchFamily="2" charset="0"/>
              </a:rPr>
              <a:t> </a:t>
            </a:r>
            <a:endParaRPr lang="ru-RU" sz="3600" dirty="0"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0914828E-636A-44FE-9F3D-83D75BC26B87}"/>
              </a:ext>
            </a:extLst>
          </p:cNvPr>
          <p:cNvSpPr txBox="1"/>
          <p:nvPr/>
        </p:nvSpPr>
        <p:spPr>
          <a:xfrm>
            <a:off x="2058704" y="2425658"/>
            <a:ext cx="2370551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400" i="1" dirty="0">
                <a:ea typeface="Roboto" panose="02000000000000000000" pitchFamily="2" charset="0"/>
              </a:rPr>
              <a:t>На бурятском языке: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F6C67661-C965-4A56-B5DB-2BC8E569CD99}"/>
              </a:ext>
            </a:extLst>
          </p:cNvPr>
          <p:cNvSpPr txBox="1"/>
          <p:nvPr/>
        </p:nvSpPr>
        <p:spPr>
          <a:xfrm>
            <a:off x="4568441" y="1329974"/>
            <a:ext cx="3248005" cy="123110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/>
            <a:r>
              <a:rPr lang="ru-RU" sz="14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Бурятия родная сторона.</a:t>
            </a:r>
          </a:p>
          <a:p>
            <a:pPr algn="just"/>
            <a:r>
              <a:rPr lang="ru-RU" sz="14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В ней гул ветров </a:t>
            </a:r>
          </a:p>
          <a:p>
            <a:pPr algn="just"/>
            <a:r>
              <a:rPr lang="ru-RU" sz="14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И рек журчанье.</a:t>
            </a:r>
          </a:p>
          <a:p>
            <a:pPr algn="just"/>
            <a:r>
              <a:rPr lang="ru-RU" sz="14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                          К. Павлова-Овчинникова</a:t>
            </a:r>
          </a:p>
          <a:p>
            <a:endParaRPr lang="ru-RU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77357069-0C1C-4968-9B9C-499A4B00989F}"/>
              </a:ext>
            </a:extLst>
          </p:cNvPr>
          <p:cNvSpPr txBox="1"/>
          <p:nvPr/>
        </p:nvSpPr>
        <p:spPr>
          <a:xfrm>
            <a:off x="2078925" y="3298467"/>
            <a:ext cx="6957571" cy="3311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ru-RU" sz="14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минии</a:t>
            </a:r>
            <a:r>
              <a:rPr lang="ru-RU" sz="14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республикын</a:t>
            </a:r>
            <a:r>
              <a:rPr lang="ru-RU" sz="14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туяагай</a:t>
            </a:r>
            <a:r>
              <a:rPr lang="ru-RU" sz="14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толон</a:t>
            </a:r>
            <a:r>
              <a:rPr lang="ru-RU" sz="14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D167B408-A975-49FF-B3BB-D40CE132A6BE}"/>
              </a:ext>
            </a:extLst>
          </p:cNvPr>
          <p:cNvSpPr txBox="1"/>
          <p:nvPr/>
        </p:nvSpPr>
        <p:spPr>
          <a:xfrm>
            <a:off x="4716016" y="3862291"/>
            <a:ext cx="2312043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/>
            <a:r>
              <a:rPr lang="ru-RU" sz="14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Буряадни</a:t>
            </a:r>
            <a:r>
              <a:rPr lang="ru-RU" sz="14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 – </a:t>
            </a:r>
            <a:r>
              <a:rPr lang="ru-RU" sz="14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түрэл</a:t>
            </a:r>
            <a:r>
              <a:rPr lang="ru-RU" sz="14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4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таламни</a:t>
            </a:r>
            <a:r>
              <a:rPr lang="ru-RU" sz="14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sz="14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Тэндэ</a:t>
            </a:r>
            <a:r>
              <a:rPr lang="ru-RU" sz="14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14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h</a:t>
            </a:r>
            <a:r>
              <a:rPr lang="ru-RU" sz="14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алхидай</a:t>
            </a:r>
            <a:r>
              <a:rPr lang="ru-RU" sz="14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4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шууяан</a:t>
            </a:r>
            <a:endParaRPr lang="ru-RU" sz="1400" i="1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Roboto" panose="02000000000000000000" pitchFamily="2" charset="0"/>
              <a:cs typeface="Times New Roman" panose="02020603050405020304" pitchFamily="18" charset="0"/>
            </a:endParaRPr>
          </a:p>
          <a:p>
            <a:pPr algn="just"/>
            <a:r>
              <a:rPr lang="ru-RU" sz="14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Голнуудай</a:t>
            </a:r>
            <a:r>
              <a:rPr lang="ru-RU" sz="14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  </a:t>
            </a:r>
            <a:r>
              <a:rPr lang="ru-RU" sz="14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харьялаан</a:t>
            </a:r>
            <a:r>
              <a:rPr lang="ru-RU" sz="14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382465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hlinkClick r:id="rId2" action="ppaction://hlinksldjump"/>
            <a:extLst>
              <a:ext uri="{FF2B5EF4-FFF2-40B4-BE49-F238E27FC236}">
                <a16:creationId xmlns:a16="http://schemas.microsoft.com/office/drawing/2014/main" xmlns="" id="{0CE2BBC9-AE39-4037-A395-9EC7C745C6CC}"/>
              </a:ext>
            </a:extLst>
          </p:cNvPr>
          <p:cNvSpPr txBox="1"/>
          <p:nvPr/>
        </p:nvSpPr>
        <p:spPr>
          <a:xfrm>
            <a:off x="236784" y="4115872"/>
            <a:ext cx="1135247" cy="369332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rtlCol="0">
            <a:spAutoFit/>
          </a:bodyPr>
          <a:lstStyle/>
          <a:p>
            <a:r>
              <a:rPr lang="ru-RU" dirty="0">
                <a:solidFill>
                  <a:srgbClr val="AA241A"/>
                </a:solidFill>
                <a:latin typeface="Raleway SemiBold" panose="020B0703030101060003" pitchFamily="34" charset="-52"/>
              </a:rPr>
              <a:t>Алфавит</a:t>
            </a: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xmlns="" id="{248407A4-05CF-461F-8713-CC76A8BE3FAD}"/>
              </a:ext>
            </a:extLst>
          </p:cNvPr>
          <p:cNvSpPr/>
          <p:nvPr/>
        </p:nvSpPr>
        <p:spPr>
          <a:xfrm>
            <a:off x="107504" y="-15314"/>
            <a:ext cx="1393809" cy="1938992"/>
          </a:xfrm>
          <a:prstGeom prst="rect">
            <a:avLst/>
          </a:prstGeom>
          <a:noFill/>
          <a:ln w="12700">
            <a:noFill/>
          </a:ln>
          <a:effectLst>
            <a:outerShdw blurRad="107950" dist="12700" dir="5400000" algn="ctr">
              <a:srgbClr val="000000"/>
            </a:outerShdw>
          </a:effectLst>
        </p:spPr>
        <p:txBody>
          <a:bodyPr wrap="square" lIns="91440" tIns="45720" rIns="91440" bIns="45720">
            <a:spAutoFit/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12000" b="1" dirty="0">
                <a:ln w="11430">
                  <a:noFill/>
                </a:ln>
                <a:solidFill>
                  <a:srgbClr val="C00000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Г</a:t>
            </a:r>
            <a:endParaRPr lang="ru-RU" sz="12000" b="1" dirty="0">
              <a:ln w="11430">
                <a:noFill/>
              </a:ln>
              <a:solidFill>
                <a:srgbClr val="C00000"/>
              </a:solidFill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71B40019-B425-4EC3-BAE0-ECDDF5DB6408}"/>
              </a:ext>
            </a:extLst>
          </p:cNvPr>
          <p:cNvSpPr txBox="1"/>
          <p:nvPr/>
        </p:nvSpPr>
        <p:spPr>
          <a:xfrm>
            <a:off x="1619672" y="240344"/>
            <a:ext cx="302433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3600" dirty="0">
                <a:solidFill>
                  <a:srgbClr val="FF0000"/>
                </a:solidFill>
                <a:latin typeface="Roboto Black" panose="02000000000000000000" pitchFamily="2" charset="0"/>
                <a:ea typeface="Roboto Black" panose="02000000000000000000" pitchFamily="2" charset="0"/>
              </a:rPr>
              <a:t>Г</a:t>
            </a:r>
            <a:r>
              <a:rPr lang="ru-RU" sz="3600" dirty="0">
                <a:latin typeface="Roboto Black" panose="02000000000000000000" pitchFamily="2" charset="0"/>
                <a:ea typeface="Roboto Black" panose="02000000000000000000" pitchFamily="2" charset="0"/>
              </a:rPr>
              <a:t>ерой</a:t>
            </a:r>
            <a:endParaRPr lang="ru-RU" sz="3600" dirty="0"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A93573DA-E41E-4517-810F-25E2F6EC40FF}"/>
              </a:ext>
            </a:extLst>
          </p:cNvPr>
          <p:cNvSpPr txBox="1"/>
          <p:nvPr/>
        </p:nvSpPr>
        <p:spPr>
          <a:xfrm>
            <a:off x="1619250" y="833242"/>
            <a:ext cx="7298465" cy="15635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ru-RU" sz="14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Мужество и храбрость присуще человеку, который совершил героический поступок.</a:t>
            </a:r>
          </a:p>
          <a:p>
            <a:pPr algn="just">
              <a:spcBef>
                <a:spcPts val="1200"/>
              </a:spcBef>
            </a:pPr>
            <a:r>
              <a:rPr lang="ru-RU" sz="13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Алдар</a:t>
            </a:r>
            <a:r>
              <a:rPr lang="ru-RU" sz="13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3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Цыденжапов</a:t>
            </a:r>
            <a:r>
              <a:rPr lang="ru-RU" sz="13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 – наш герой в памяти и в сердце! </a:t>
            </a:r>
          </a:p>
          <a:p>
            <a:pPr algn="just"/>
            <a:r>
              <a:rPr lang="ru-RU" sz="13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24 сентября 2010 году произошел пожар на эсминце «Быстрый». </a:t>
            </a:r>
            <a:r>
              <a:rPr lang="ru-RU" sz="13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Алдар</a:t>
            </a:r>
            <a:r>
              <a:rPr lang="ru-RU" sz="13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 ценою своей жизни спас более 300 матросов. Он бросился в отсек и перекрыл вентиль. Выбрался через 9 секунд, но получил ожоги несовместимые с жизнью.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32B18166-FE56-4E25-B084-DA871B4410C4}"/>
              </a:ext>
            </a:extLst>
          </p:cNvPr>
          <p:cNvSpPr txBox="1"/>
          <p:nvPr/>
        </p:nvSpPr>
        <p:spPr>
          <a:xfrm>
            <a:off x="1619672" y="51470"/>
            <a:ext cx="252028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400" i="1" dirty="0">
                <a:ea typeface="Roboto" panose="02000000000000000000" pitchFamily="2" charset="0"/>
              </a:rPr>
              <a:t>На русском языке: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BAF6692F-6AC1-4CDC-BA26-4005DA43B882}"/>
              </a:ext>
            </a:extLst>
          </p:cNvPr>
          <p:cNvSpPr txBox="1"/>
          <p:nvPr/>
        </p:nvSpPr>
        <p:spPr>
          <a:xfrm>
            <a:off x="1619250" y="2645499"/>
            <a:ext cx="302433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3600" dirty="0" err="1">
                <a:latin typeface="Roboto Black" panose="02000000000000000000" pitchFamily="2" charset="0"/>
                <a:ea typeface="Roboto Black" panose="02000000000000000000" pitchFamily="2" charset="0"/>
              </a:rPr>
              <a:t>Баатар</a:t>
            </a:r>
            <a:endParaRPr lang="ru-RU" sz="3600" dirty="0"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47ABD03F-A542-4FAA-A9A4-F7C47004A6C4}"/>
              </a:ext>
            </a:extLst>
          </p:cNvPr>
          <p:cNvSpPr txBox="1"/>
          <p:nvPr/>
        </p:nvSpPr>
        <p:spPr>
          <a:xfrm>
            <a:off x="1619250" y="3254007"/>
            <a:ext cx="7298465" cy="150502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ru-RU" sz="14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Баатарлиг</a:t>
            </a:r>
            <a:r>
              <a:rPr lang="ru-RU" sz="14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үнэн</a:t>
            </a:r>
            <a:r>
              <a:rPr lang="ru-RU" sz="14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сэхэ</a:t>
            </a:r>
            <a:r>
              <a:rPr lang="ru-RU" sz="14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аяг</a:t>
            </a:r>
            <a:r>
              <a:rPr lang="ru-RU" sz="14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зантай</a:t>
            </a:r>
            <a:r>
              <a:rPr lang="ru-RU" sz="14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эрэлхэг</a:t>
            </a:r>
            <a:r>
              <a:rPr lang="ru-RU" sz="14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зоригтой</a:t>
            </a:r>
            <a:r>
              <a:rPr lang="ru-RU" sz="14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хүндэ</a:t>
            </a:r>
            <a:r>
              <a:rPr lang="ru-RU" sz="14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хабаатай</a:t>
            </a:r>
            <a:endParaRPr lang="ru-RU" sz="1400" dirty="0">
              <a:solidFill>
                <a:srgbClr val="000000"/>
              </a:solidFill>
              <a:effectLst/>
              <a:latin typeface="Roboto" panose="02000000000000000000" pitchFamily="2" charset="0"/>
              <a:ea typeface="Roboto" panose="02000000000000000000" pitchFamily="2" charset="0"/>
              <a:cs typeface="Times New Roman" panose="02020603050405020304" pitchFamily="18" charset="0"/>
            </a:endParaRPr>
          </a:p>
          <a:p>
            <a:pPr algn="just">
              <a:spcBef>
                <a:spcPts val="1200"/>
              </a:spcBef>
            </a:pPr>
            <a:r>
              <a:rPr lang="ru-RU" sz="13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Баатарлиг</a:t>
            </a:r>
            <a:r>
              <a:rPr lang="ru-RU" sz="13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3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хүбүүн</a:t>
            </a:r>
            <a:r>
              <a:rPr lang="ru-RU" sz="13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3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Алдар</a:t>
            </a:r>
            <a:r>
              <a:rPr lang="ru-RU" sz="13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3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Цыденжапов</a:t>
            </a:r>
            <a:r>
              <a:rPr lang="ru-RU" sz="13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3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хододоо</a:t>
            </a:r>
            <a:r>
              <a:rPr lang="ru-RU" sz="13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 манай </a:t>
            </a:r>
            <a:r>
              <a:rPr lang="ru-RU" sz="13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сэдьхэлдэмнай</a:t>
            </a:r>
            <a:r>
              <a:rPr lang="ru-RU" sz="13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 ба </a:t>
            </a:r>
            <a:r>
              <a:rPr lang="ru-RU" sz="13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зүрхэндэмнай</a:t>
            </a:r>
            <a:r>
              <a:rPr lang="ru-RU" sz="13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! </a:t>
            </a:r>
          </a:p>
          <a:p>
            <a:pPr algn="just"/>
            <a:r>
              <a:rPr lang="ru-RU" sz="13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2010 оной </a:t>
            </a:r>
            <a:r>
              <a:rPr lang="ru-RU" sz="13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сентябриин</a:t>
            </a:r>
            <a:r>
              <a:rPr lang="ru-RU" sz="13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 24-дэ «Быстрый» гэ</a:t>
            </a:r>
            <a:r>
              <a:rPr lang="en-US" sz="13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h</a:t>
            </a:r>
            <a:r>
              <a:rPr lang="ru-RU" sz="13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эн эсминец </a:t>
            </a:r>
            <a:r>
              <a:rPr lang="ru-RU" sz="13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дээрэ</a:t>
            </a:r>
            <a:r>
              <a:rPr lang="ru-RU" sz="13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3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түймэр</a:t>
            </a:r>
            <a:r>
              <a:rPr lang="ru-RU" sz="13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3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болоо</a:t>
            </a:r>
            <a:r>
              <a:rPr lang="ru-RU" sz="13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13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h</a:t>
            </a:r>
            <a:r>
              <a:rPr lang="ru-RU" sz="13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эн. </a:t>
            </a:r>
            <a:r>
              <a:rPr lang="ru-RU" sz="13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Алдар</a:t>
            </a:r>
            <a:r>
              <a:rPr lang="ru-RU" sz="13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13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ɵɵ</a:t>
            </a:r>
            <a:r>
              <a:rPr lang="ru-RU" sz="13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рынг</a:t>
            </a:r>
            <a:r>
              <a:rPr lang="en-US" sz="13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ɵɵ</a:t>
            </a:r>
            <a:r>
              <a:rPr lang="en-US" sz="13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3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ами</a:t>
            </a:r>
            <a:r>
              <a:rPr lang="ru-RU" sz="13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 на</a:t>
            </a:r>
            <a:r>
              <a:rPr lang="en-US" sz="13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h</a:t>
            </a:r>
            <a:r>
              <a:rPr lang="ru-RU" sz="13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а </a:t>
            </a:r>
            <a:r>
              <a:rPr lang="ru-RU" sz="13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хайрлангүй</a:t>
            </a:r>
            <a:r>
              <a:rPr lang="ru-RU" sz="13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, 300 </a:t>
            </a:r>
            <a:r>
              <a:rPr lang="ru-RU" sz="13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гаран</a:t>
            </a:r>
            <a:r>
              <a:rPr lang="ru-RU" sz="13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3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матросуудай</a:t>
            </a:r>
            <a:r>
              <a:rPr lang="ru-RU" sz="13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3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ами</a:t>
            </a:r>
            <a:r>
              <a:rPr lang="ru-RU" sz="13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 на</a:t>
            </a:r>
            <a:r>
              <a:rPr lang="en-US" sz="13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h</a:t>
            </a:r>
            <a:r>
              <a:rPr lang="ru-RU" sz="13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а </a:t>
            </a:r>
            <a:r>
              <a:rPr lang="ru-RU" sz="13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абараа</a:t>
            </a:r>
            <a:r>
              <a:rPr lang="ru-RU" sz="13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3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юм</a:t>
            </a:r>
            <a:r>
              <a:rPr lang="ru-RU" sz="13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. </a:t>
            </a:r>
            <a:r>
              <a:rPr lang="ru-RU" sz="13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Тэрэ</a:t>
            </a:r>
            <a:r>
              <a:rPr lang="ru-RU" sz="13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3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эсминецэй</a:t>
            </a:r>
            <a:r>
              <a:rPr lang="ru-RU" sz="13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 отсек </a:t>
            </a:r>
            <a:r>
              <a:rPr lang="ru-RU" sz="13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гүйдэл</a:t>
            </a:r>
            <a:r>
              <a:rPr lang="en-US" sz="13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ɵɵ</a:t>
            </a:r>
            <a:r>
              <a:rPr lang="ru-RU" sz="13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р</a:t>
            </a:r>
            <a:r>
              <a:rPr lang="en-US" sz="13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ɵɵ</a:t>
            </a:r>
            <a:r>
              <a:rPr lang="en-US" sz="13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3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ошожо</a:t>
            </a:r>
            <a:r>
              <a:rPr lang="ru-RU" sz="13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, вентиль </a:t>
            </a:r>
            <a:r>
              <a:rPr lang="ru-RU" sz="13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хаагаа</a:t>
            </a:r>
            <a:r>
              <a:rPr lang="ru-RU" sz="13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13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h</a:t>
            </a:r>
            <a:r>
              <a:rPr lang="ru-RU" sz="13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эн. 9 </a:t>
            </a:r>
            <a:r>
              <a:rPr lang="ru-RU" sz="13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секундэ</a:t>
            </a:r>
            <a:r>
              <a:rPr lang="ru-RU" sz="13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3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болоод</a:t>
            </a:r>
            <a:r>
              <a:rPr lang="ru-RU" sz="13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3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гарахадаа</a:t>
            </a:r>
            <a:r>
              <a:rPr lang="ru-RU" sz="13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, </a:t>
            </a:r>
            <a:r>
              <a:rPr lang="ru-RU" sz="13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тэрэнэй</a:t>
            </a:r>
            <a:r>
              <a:rPr lang="ru-RU" sz="13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3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бэень</a:t>
            </a:r>
            <a:r>
              <a:rPr lang="ru-RU" sz="13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 амиды </a:t>
            </a:r>
            <a:r>
              <a:rPr lang="ru-RU" sz="13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мэндэ</a:t>
            </a:r>
            <a:r>
              <a:rPr lang="ru-RU" sz="13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3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үлэх</a:t>
            </a:r>
            <a:r>
              <a:rPr lang="en-US" sz="13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ɵɵ</a:t>
            </a:r>
            <a:r>
              <a:rPr lang="ru-RU" sz="13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р </a:t>
            </a:r>
            <a:r>
              <a:rPr lang="ru-RU" sz="13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бэшэ</a:t>
            </a:r>
            <a:r>
              <a:rPr lang="ru-RU" sz="13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3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шата</a:t>
            </a:r>
            <a:r>
              <a:rPr lang="en-US" sz="13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h</a:t>
            </a:r>
            <a:r>
              <a:rPr lang="ru-RU" sz="13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анай</a:t>
            </a:r>
            <a:r>
              <a:rPr lang="ru-RU" sz="13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3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шархатай</a:t>
            </a:r>
            <a:r>
              <a:rPr lang="ru-RU" sz="13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3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байгаа</a:t>
            </a:r>
            <a:r>
              <a:rPr lang="ru-RU" sz="13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D7595CAB-2919-49E9-8BE5-F305BF35F0E5}"/>
              </a:ext>
            </a:extLst>
          </p:cNvPr>
          <p:cNvSpPr txBox="1"/>
          <p:nvPr/>
        </p:nvSpPr>
        <p:spPr>
          <a:xfrm>
            <a:off x="1619250" y="2418802"/>
            <a:ext cx="252028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400" i="1" dirty="0">
                <a:ea typeface="Roboto" panose="02000000000000000000" pitchFamily="2" charset="0"/>
              </a:rPr>
              <a:t>На бурятском языке:</a:t>
            </a:r>
          </a:p>
        </p:txBody>
      </p:sp>
    </p:spTree>
    <p:extLst>
      <p:ext uri="{BB962C8B-B14F-4D97-AF65-F5344CB8AC3E}">
        <p14:creationId xmlns:p14="http://schemas.microsoft.com/office/powerpoint/2010/main" val="1910250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hlinkClick r:id="rId2" action="ppaction://hlinksldjump"/>
            <a:extLst>
              <a:ext uri="{FF2B5EF4-FFF2-40B4-BE49-F238E27FC236}">
                <a16:creationId xmlns:a16="http://schemas.microsoft.com/office/drawing/2014/main" xmlns="" id="{0CE2BBC9-AE39-4037-A395-9EC7C745C6CC}"/>
              </a:ext>
            </a:extLst>
          </p:cNvPr>
          <p:cNvSpPr txBox="1"/>
          <p:nvPr/>
        </p:nvSpPr>
        <p:spPr>
          <a:xfrm>
            <a:off x="236784" y="4115872"/>
            <a:ext cx="1135247" cy="369332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rtlCol="0">
            <a:spAutoFit/>
          </a:bodyPr>
          <a:lstStyle/>
          <a:p>
            <a:r>
              <a:rPr lang="ru-RU" dirty="0">
                <a:solidFill>
                  <a:srgbClr val="AA241A"/>
                </a:solidFill>
                <a:latin typeface="Raleway SemiBold" panose="020B0703030101060003" pitchFamily="34" charset="-52"/>
              </a:rPr>
              <a:t>Алфавит</a:t>
            </a: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xmlns="" id="{248407A4-05CF-461F-8713-CC76A8BE3FAD}"/>
              </a:ext>
            </a:extLst>
          </p:cNvPr>
          <p:cNvSpPr/>
          <p:nvPr/>
        </p:nvSpPr>
        <p:spPr>
          <a:xfrm>
            <a:off x="107504" y="0"/>
            <a:ext cx="1393809" cy="1938992"/>
          </a:xfrm>
          <a:prstGeom prst="rect">
            <a:avLst/>
          </a:prstGeom>
          <a:noFill/>
          <a:ln w="12700">
            <a:noFill/>
          </a:ln>
          <a:effectLst>
            <a:outerShdw blurRad="107950" dist="12700" dir="5400000" algn="ctr">
              <a:srgbClr val="000000"/>
            </a:outerShdw>
          </a:effectLst>
        </p:spPr>
        <p:txBody>
          <a:bodyPr wrap="square" lIns="91440" tIns="45720" rIns="91440" bIns="45720">
            <a:spAutoFit/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12000" b="1" dirty="0">
                <a:ln w="11430">
                  <a:noFill/>
                </a:ln>
                <a:solidFill>
                  <a:srgbClr val="C00000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Д</a:t>
            </a:r>
            <a:endParaRPr lang="ru-RU" sz="12000" b="1" dirty="0">
              <a:ln w="11430">
                <a:noFill/>
              </a:ln>
              <a:solidFill>
                <a:srgbClr val="C00000"/>
              </a:solidFill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C7B114D2-A4FB-489F-96DC-220CC6F94309}"/>
              </a:ext>
            </a:extLst>
          </p:cNvPr>
          <p:cNvSpPr txBox="1"/>
          <p:nvPr/>
        </p:nvSpPr>
        <p:spPr>
          <a:xfrm>
            <a:off x="2051720" y="307682"/>
            <a:ext cx="302433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3600" dirty="0">
                <a:solidFill>
                  <a:srgbClr val="FF0000"/>
                </a:solidFill>
                <a:latin typeface="Roboto Black" panose="02000000000000000000" pitchFamily="2" charset="0"/>
                <a:ea typeface="Roboto Black" panose="02000000000000000000" pitchFamily="2" charset="0"/>
              </a:rPr>
              <a:t>Д</a:t>
            </a:r>
            <a:r>
              <a:rPr lang="ru-RU" sz="3600" dirty="0">
                <a:latin typeface="Roboto Black" panose="02000000000000000000" pitchFamily="2" charset="0"/>
                <a:ea typeface="Roboto Black" panose="02000000000000000000" pitchFamily="2" charset="0"/>
              </a:rPr>
              <a:t>ацан</a:t>
            </a:r>
            <a:endParaRPr lang="ru-RU" sz="3600" dirty="0"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71FD327B-600B-4364-A5EE-EC335BB0DE67}"/>
              </a:ext>
            </a:extLst>
          </p:cNvPr>
          <p:cNvSpPr txBox="1"/>
          <p:nvPr/>
        </p:nvSpPr>
        <p:spPr>
          <a:xfrm>
            <a:off x="2051721" y="925122"/>
            <a:ext cx="6984776" cy="3311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ru-RU" sz="1400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С</a:t>
            </a:r>
            <a:r>
              <a:rPr lang="ru-RU" sz="14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акральное место для буддистов России. 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F70CB8D8-0312-4EE4-96C6-F42C8932101E}"/>
              </a:ext>
            </a:extLst>
          </p:cNvPr>
          <p:cNvSpPr txBox="1"/>
          <p:nvPr/>
        </p:nvSpPr>
        <p:spPr>
          <a:xfrm>
            <a:off x="2051720" y="89917"/>
            <a:ext cx="252028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400" i="1" dirty="0">
                <a:ea typeface="Roboto" panose="02000000000000000000" pitchFamily="2" charset="0"/>
              </a:rPr>
              <a:t>На русском языке: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53E3BD53-A42C-4E99-BB90-997BDFB6F008}"/>
              </a:ext>
            </a:extLst>
          </p:cNvPr>
          <p:cNvSpPr txBox="1"/>
          <p:nvPr/>
        </p:nvSpPr>
        <p:spPr>
          <a:xfrm>
            <a:off x="2058704" y="2658811"/>
            <a:ext cx="284466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3600" dirty="0" err="1">
                <a:solidFill>
                  <a:srgbClr val="FF0000"/>
                </a:solidFill>
                <a:latin typeface="Roboto Black" panose="02000000000000000000" pitchFamily="2" charset="0"/>
                <a:ea typeface="Roboto Black" panose="02000000000000000000" pitchFamily="2" charset="0"/>
              </a:rPr>
              <a:t>Д</a:t>
            </a:r>
            <a:r>
              <a:rPr lang="ru-RU" sz="3600" dirty="0" err="1">
                <a:latin typeface="Roboto Black" panose="02000000000000000000" pitchFamily="2" charset="0"/>
                <a:ea typeface="Roboto Black" panose="02000000000000000000" pitchFamily="2" charset="0"/>
              </a:rPr>
              <a:t>асан</a:t>
            </a:r>
            <a:endParaRPr lang="ru-RU" sz="3600" dirty="0"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36C4F962-C7FE-4B5B-A194-61B9F71DB152}"/>
              </a:ext>
            </a:extLst>
          </p:cNvPr>
          <p:cNvSpPr txBox="1"/>
          <p:nvPr/>
        </p:nvSpPr>
        <p:spPr>
          <a:xfrm>
            <a:off x="2058704" y="2425658"/>
            <a:ext cx="2370551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400" i="1" dirty="0">
                <a:ea typeface="Roboto" panose="02000000000000000000" pitchFamily="2" charset="0"/>
              </a:rPr>
              <a:t>На бурятском языке: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0C1C02AF-6FA5-466C-B59F-CF3789D452D6}"/>
              </a:ext>
            </a:extLst>
          </p:cNvPr>
          <p:cNvSpPr txBox="1"/>
          <p:nvPr/>
        </p:nvSpPr>
        <p:spPr>
          <a:xfrm>
            <a:off x="2078924" y="1329974"/>
            <a:ext cx="6885563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3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Недалеко от Улан-Удэ находится буддистская духовная столица России — Иволгинский дацан. Главная святыня дацана – нетленное тело </a:t>
            </a:r>
            <a:r>
              <a:rPr lang="ru-RU" sz="13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Пандито</a:t>
            </a:r>
            <a:r>
              <a:rPr lang="ru-RU" sz="13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 Хамбо-ламы Даши-</a:t>
            </a:r>
            <a:r>
              <a:rPr lang="ru-RU" sz="13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Доржо</a:t>
            </a:r>
            <a:r>
              <a:rPr lang="ru-RU" sz="13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3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Итигэлова</a:t>
            </a:r>
            <a:r>
              <a:rPr lang="ru-RU" sz="13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.</a:t>
            </a:r>
            <a:endParaRPr lang="ru-RU" sz="1300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95DF6028-037B-4D30-9E95-87AB11912756}"/>
              </a:ext>
            </a:extLst>
          </p:cNvPr>
          <p:cNvSpPr txBox="1"/>
          <p:nvPr/>
        </p:nvSpPr>
        <p:spPr>
          <a:xfrm>
            <a:off x="2078925" y="3298467"/>
            <a:ext cx="6957571" cy="3311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ru-RU" sz="14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Россиин</a:t>
            </a:r>
            <a:r>
              <a:rPr lang="ru-RU" sz="14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буддын</a:t>
            </a:r>
            <a:r>
              <a:rPr lang="ru-RU" sz="14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шажантанай</a:t>
            </a:r>
            <a:r>
              <a:rPr lang="ru-RU" sz="14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нангин</a:t>
            </a:r>
            <a:r>
              <a:rPr lang="ru-RU" sz="14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газар</a:t>
            </a:r>
            <a:r>
              <a:rPr lang="ru-RU" sz="14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xmlns="" id="{18435D25-BC39-40DF-9EC2-CFFBCCD751D7}"/>
              </a:ext>
            </a:extLst>
          </p:cNvPr>
          <p:cNvSpPr txBox="1"/>
          <p:nvPr/>
        </p:nvSpPr>
        <p:spPr>
          <a:xfrm>
            <a:off x="2021829" y="3818478"/>
            <a:ext cx="6885563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3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Ивалгын</a:t>
            </a:r>
            <a:r>
              <a:rPr lang="ru-RU" sz="13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3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дасан</a:t>
            </a:r>
            <a:r>
              <a:rPr lang="ru-RU" sz="13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 – </a:t>
            </a:r>
            <a:r>
              <a:rPr lang="ru-RU" sz="13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Улаан</a:t>
            </a:r>
            <a:r>
              <a:rPr lang="ru-RU" sz="13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-</a:t>
            </a:r>
            <a:r>
              <a:rPr lang="en-US" sz="13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Y</a:t>
            </a:r>
            <a:r>
              <a:rPr lang="ru-RU" sz="13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дэ</a:t>
            </a:r>
            <a:r>
              <a:rPr lang="en-US" sz="13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hɵɵ</a:t>
            </a:r>
            <a:r>
              <a:rPr lang="en-US" sz="13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3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холо</a:t>
            </a:r>
            <a:r>
              <a:rPr lang="ru-RU" sz="13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3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бэшэхэнэ</a:t>
            </a:r>
            <a:r>
              <a:rPr lang="ru-RU" sz="13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3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оршодог</a:t>
            </a:r>
            <a:r>
              <a:rPr lang="ru-RU" sz="13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3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Россиин</a:t>
            </a:r>
            <a:r>
              <a:rPr lang="ru-RU" sz="13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3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буддын</a:t>
            </a:r>
            <a:r>
              <a:rPr lang="ru-RU" sz="13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3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шажантанай</a:t>
            </a:r>
            <a:r>
              <a:rPr lang="ru-RU" sz="13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3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ниислэл</a:t>
            </a:r>
            <a:r>
              <a:rPr lang="ru-RU" sz="13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. </a:t>
            </a:r>
            <a:r>
              <a:rPr lang="ru-RU" sz="13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Дасанай</a:t>
            </a:r>
            <a:r>
              <a:rPr lang="ru-RU" sz="13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3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нангин</a:t>
            </a:r>
            <a:r>
              <a:rPr lang="ru-RU" sz="13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3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шүт</a:t>
            </a:r>
            <a:r>
              <a:rPr lang="en-US" sz="13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ɵɵ</a:t>
            </a:r>
            <a:r>
              <a:rPr lang="ru-RU" sz="13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н – </a:t>
            </a:r>
            <a:r>
              <a:rPr lang="ru-RU" sz="13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Бандида</a:t>
            </a:r>
            <a:r>
              <a:rPr lang="ru-RU" sz="13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3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Хамба</a:t>
            </a:r>
            <a:r>
              <a:rPr lang="ru-RU" sz="13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 лама Даша-</a:t>
            </a:r>
            <a:r>
              <a:rPr lang="ru-RU" sz="13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Доржо</a:t>
            </a:r>
            <a:r>
              <a:rPr lang="ru-RU" sz="13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3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Итигэловэй</a:t>
            </a:r>
            <a:r>
              <a:rPr lang="ru-RU" sz="13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13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h</a:t>
            </a:r>
            <a:r>
              <a:rPr lang="ru-RU" sz="13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үнэшэгүй</a:t>
            </a:r>
            <a:r>
              <a:rPr lang="ru-RU" sz="13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3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бэе</a:t>
            </a:r>
            <a:r>
              <a:rPr lang="ru-RU" sz="13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.</a:t>
            </a:r>
            <a:endParaRPr lang="ru-RU" sz="1300" dirty="0"/>
          </a:p>
        </p:txBody>
      </p:sp>
    </p:spTree>
    <p:extLst>
      <p:ext uri="{BB962C8B-B14F-4D97-AF65-F5344CB8AC3E}">
        <p14:creationId xmlns:p14="http://schemas.microsoft.com/office/powerpoint/2010/main" val="25332527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hlinkClick r:id="rId2" action="ppaction://hlinksldjump"/>
            <a:extLst>
              <a:ext uri="{FF2B5EF4-FFF2-40B4-BE49-F238E27FC236}">
                <a16:creationId xmlns:a16="http://schemas.microsoft.com/office/drawing/2014/main" xmlns="" id="{0CE2BBC9-AE39-4037-A395-9EC7C745C6CC}"/>
              </a:ext>
            </a:extLst>
          </p:cNvPr>
          <p:cNvSpPr txBox="1"/>
          <p:nvPr/>
        </p:nvSpPr>
        <p:spPr>
          <a:xfrm>
            <a:off x="236784" y="4115872"/>
            <a:ext cx="1135247" cy="369332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rtlCol="0">
            <a:spAutoFit/>
          </a:bodyPr>
          <a:lstStyle/>
          <a:p>
            <a:r>
              <a:rPr lang="ru-RU" dirty="0">
                <a:solidFill>
                  <a:srgbClr val="AA241A"/>
                </a:solidFill>
                <a:latin typeface="Raleway SemiBold" panose="020B0703030101060003" pitchFamily="34" charset="-52"/>
              </a:rPr>
              <a:t>Алфавит</a:t>
            </a: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xmlns="" id="{248407A4-05CF-461F-8713-CC76A8BE3FAD}"/>
              </a:ext>
            </a:extLst>
          </p:cNvPr>
          <p:cNvSpPr/>
          <p:nvPr/>
        </p:nvSpPr>
        <p:spPr>
          <a:xfrm>
            <a:off x="107504" y="51470"/>
            <a:ext cx="1393809" cy="1938992"/>
          </a:xfrm>
          <a:prstGeom prst="rect">
            <a:avLst/>
          </a:prstGeom>
          <a:noFill/>
          <a:ln w="12700">
            <a:noFill/>
          </a:ln>
          <a:effectLst>
            <a:outerShdw blurRad="107950" dist="12700" dir="5400000" algn="ctr">
              <a:srgbClr val="000000"/>
            </a:outerShdw>
          </a:effectLst>
        </p:spPr>
        <p:txBody>
          <a:bodyPr wrap="square" lIns="91440" tIns="45720" rIns="91440" bIns="45720">
            <a:spAutoFit/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12000" b="1" dirty="0">
                <a:ln w="11430">
                  <a:noFill/>
                </a:ln>
                <a:solidFill>
                  <a:srgbClr val="C00000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Е</a:t>
            </a:r>
            <a:endParaRPr lang="ru-RU" sz="12000" b="1" dirty="0">
              <a:ln w="11430">
                <a:noFill/>
              </a:ln>
              <a:solidFill>
                <a:srgbClr val="C00000"/>
              </a:solidFill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1D880B84-630F-400A-BF6B-0E5CB7C4EEE3}"/>
              </a:ext>
            </a:extLst>
          </p:cNvPr>
          <p:cNvSpPr txBox="1"/>
          <p:nvPr/>
        </p:nvSpPr>
        <p:spPr>
          <a:xfrm>
            <a:off x="1649563" y="307682"/>
            <a:ext cx="302433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3600" dirty="0">
                <a:solidFill>
                  <a:srgbClr val="FF0000"/>
                </a:solidFill>
                <a:latin typeface="Roboto Black" panose="02000000000000000000" pitchFamily="2" charset="0"/>
                <a:ea typeface="Roboto Black" panose="02000000000000000000" pitchFamily="2" charset="0"/>
              </a:rPr>
              <a:t>Е</a:t>
            </a:r>
            <a:r>
              <a:rPr lang="ru-RU" sz="3600" dirty="0">
                <a:latin typeface="Roboto Black" panose="02000000000000000000" pitchFamily="2" charset="0"/>
                <a:ea typeface="Roboto Black" panose="02000000000000000000" pitchFamily="2" charset="0"/>
              </a:rPr>
              <a:t>динение</a:t>
            </a:r>
            <a:endParaRPr lang="ru-RU" sz="3600" dirty="0"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98D15E48-F6D7-4DC7-89AE-1E02A923CD24}"/>
              </a:ext>
            </a:extLst>
          </p:cNvPr>
          <p:cNvSpPr txBox="1"/>
          <p:nvPr/>
        </p:nvSpPr>
        <p:spPr>
          <a:xfrm>
            <a:off x="1649564" y="925122"/>
            <a:ext cx="7386929" cy="58964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ru-RU" sz="1400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Бурятия – многонациональная республика, на ее территории проживают представители более 167 национальностей</a:t>
            </a:r>
            <a:r>
              <a:rPr lang="ru-RU" sz="14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xmlns="" id="{5FE24670-343E-4F92-BEA5-E9896D54240A}"/>
              </a:ext>
            </a:extLst>
          </p:cNvPr>
          <p:cNvSpPr txBox="1"/>
          <p:nvPr/>
        </p:nvSpPr>
        <p:spPr>
          <a:xfrm>
            <a:off x="1649563" y="89917"/>
            <a:ext cx="252028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400" i="1" dirty="0">
                <a:ea typeface="Roboto" panose="02000000000000000000" pitchFamily="2" charset="0"/>
              </a:rPr>
              <a:t>На русском языке: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xmlns="" id="{70B502CD-A4C9-42D0-9D09-2A61FEE30388}"/>
              </a:ext>
            </a:extLst>
          </p:cNvPr>
          <p:cNvSpPr txBox="1"/>
          <p:nvPr/>
        </p:nvSpPr>
        <p:spPr>
          <a:xfrm>
            <a:off x="1656547" y="2658811"/>
            <a:ext cx="284466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3600" dirty="0" err="1">
                <a:latin typeface="Roboto Black" panose="02000000000000000000" pitchFamily="2" charset="0"/>
                <a:ea typeface="Roboto Black" panose="02000000000000000000" pitchFamily="2" charset="0"/>
              </a:rPr>
              <a:t>Нэгэдэл</a:t>
            </a:r>
            <a:endParaRPr lang="ru-RU" sz="3600" dirty="0"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xmlns="" id="{2F460A0E-3999-4A4B-99B4-69E1DE3CC61B}"/>
              </a:ext>
            </a:extLst>
          </p:cNvPr>
          <p:cNvSpPr txBox="1"/>
          <p:nvPr/>
        </p:nvSpPr>
        <p:spPr>
          <a:xfrm>
            <a:off x="1656547" y="2425658"/>
            <a:ext cx="2370551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400" i="1" dirty="0">
                <a:ea typeface="Roboto" panose="02000000000000000000" pitchFamily="2" charset="0"/>
              </a:rPr>
              <a:t>На бурятском языке: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xmlns="" id="{863F684A-E6B1-4011-AF00-FD774514C90F}"/>
              </a:ext>
            </a:extLst>
          </p:cNvPr>
          <p:cNvSpPr txBox="1"/>
          <p:nvPr/>
        </p:nvSpPr>
        <p:spPr>
          <a:xfrm>
            <a:off x="1649562" y="1581831"/>
            <a:ext cx="7386931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3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Человеческие объединения, их смысл определены лишь одной главной целью, — завоевать людям право быть разными, особыми, по-своему, по отдельному чувствовать, думать, жить на свете. Чтобы завоевать это право, или отстоять его, или расширить, люди объединяются.</a:t>
            </a:r>
          </a:p>
          <a:p>
            <a:pPr algn="r"/>
            <a:r>
              <a:rPr lang="ru-RU" sz="13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                                                                   Василий Гроссман «Жизнь и судьба» 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xmlns="" id="{A35289F1-6558-427F-B668-9006081BBEFE}"/>
              </a:ext>
            </a:extLst>
          </p:cNvPr>
          <p:cNvSpPr txBox="1"/>
          <p:nvPr/>
        </p:nvSpPr>
        <p:spPr>
          <a:xfrm>
            <a:off x="1676768" y="3298467"/>
            <a:ext cx="7359725" cy="58964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ru-RU" sz="14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Буряад</a:t>
            </a:r>
            <a:r>
              <a:rPr lang="ru-RU" sz="14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Улас</a:t>
            </a:r>
            <a:r>
              <a:rPr lang="ru-RU" sz="14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– </a:t>
            </a:r>
            <a:r>
              <a:rPr lang="ru-RU" sz="14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олон</a:t>
            </a:r>
            <a:r>
              <a:rPr lang="ru-RU" sz="14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үндэ</a:t>
            </a:r>
            <a:r>
              <a:rPr lang="en-US" sz="14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h</a:t>
            </a:r>
            <a:r>
              <a:rPr lang="ru-RU" sz="14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этэ</a:t>
            </a:r>
            <a:r>
              <a:rPr lang="ru-RU" sz="14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арадуудай</a:t>
            </a:r>
            <a:r>
              <a:rPr lang="ru-RU" sz="14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республика, </a:t>
            </a:r>
            <a:r>
              <a:rPr lang="ru-RU" sz="14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тэрэнэй</a:t>
            </a:r>
            <a:r>
              <a:rPr lang="ru-RU" sz="14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газар</a:t>
            </a:r>
            <a:r>
              <a:rPr lang="ru-RU" sz="14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дээрэ</a:t>
            </a:r>
            <a:r>
              <a:rPr lang="ru-RU" sz="14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167 </a:t>
            </a:r>
            <a:r>
              <a:rPr lang="ru-RU" sz="14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арадууд</a:t>
            </a:r>
            <a:r>
              <a:rPr lang="ru-RU" sz="14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ажа</a:t>
            </a:r>
            <a:r>
              <a:rPr lang="en-US" sz="14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h</a:t>
            </a:r>
            <a:r>
              <a:rPr lang="ru-RU" sz="14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уудаг</a:t>
            </a:r>
            <a:r>
              <a:rPr lang="ru-RU" sz="14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xmlns="" id="{B9FF69D1-F385-43AE-8479-54A76DF2B5E5}"/>
              </a:ext>
            </a:extLst>
          </p:cNvPr>
          <p:cNvSpPr txBox="1"/>
          <p:nvPr/>
        </p:nvSpPr>
        <p:spPr>
          <a:xfrm>
            <a:off x="1656547" y="3968195"/>
            <a:ext cx="7417243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3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Хүн</a:t>
            </a:r>
            <a:r>
              <a:rPr lang="ru-RU" sz="13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 зоной </a:t>
            </a:r>
            <a:r>
              <a:rPr lang="ru-RU" sz="13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нэгэдэл</a:t>
            </a:r>
            <a:r>
              <a:rPr lang="ru-RU" sz="13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, </a:t>
            </a:r>
            <a:r>
              <a:rPr lang="ru-RU" sz="13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тэдэнэй</a:t>
            </a:r>
            <a:r>
              <a:rPr lang="ru-RU" sz="13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3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удха</a:t>
            </a:r>
            <a:r>
              <a:rPr lang="ru-RU" sz="13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3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нэгэл</a:t>
            </a:r>
            <a:r>
              <a:rPr lang="ru-RU" sz="13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 гол </a:t>
            </a:r>
            <a:r>
              <a:rPr lang="ru-RU" sz="13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удхаар</a:t>
            </a:r>
            <a:r>
              <a:rPr lang="ru-RU" sz="13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  </a:t>
            </a:r>
            <a:r>
              <a:rPr lang="ru-RU" sz="13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тодорхойлогдоно</a:t>
            </a:r>
            <a:r>
              <a:rPr lang="ru-RU" sz="13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 – </a:t>
            </a:r>
            <a:r>
              <a:rPr lang="ru-RU" sz="13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хүн</a:t>
            </a:r>
            <a:r>
              <a:rPr lang="ru-RU" sz="13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 зон </a:t>
            </a:r>
            <a:r>
              <a:rPr lang="ru-RU" sz="13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ондо</a:t>
            </a:r>
            <a:r>
              <a:rPr lang="ru-RU" sz="13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3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ондоо</a:t>
            </a:r>
            <a:r>
              <a:rPr lang="ru-RU" sz="13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3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байха</a:t>
            </a:r>
            <a:r>
              <a:rPr lang="ru-RU" sz="13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3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эрхэ</a:t>
            </a:r>
            <a:r>
              <a:rPr lang="ru-RU" sz="13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3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олохо</a:t>
            </a:r>
            <a:r>
              <a:rPr lang="ru-RU" sz="13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, </a:t>
            </a:r>
            <a:r>
              <a:rPr lang="en-US" sz="13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ɵɵ</a:t>
            </a:r>
            <a:r>
              <a:rPr lang="ru-RU" sz="13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рынхеэрээ</a:t>
            </a:r>
            <a:r>
              <a:rPr lang="ru-RU" sz="13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, </a:t>
            </a:r>
            <a:r>
              <a:rPr lang="ru-RU" sz="13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ондоогоор</a:t>
            </a:r>
            <a:r>
              <a:rPr lang="ru-RU" sz="13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3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бодомжолхо</a:t>
            </a:r>
            <a:r>
              <a:rPr lang="ru-RU" sz="13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, </a:t>
            </a:r>
            <a:r>
              <a:rPr lang="ru-RU" sz="13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мэдэрхэ</a:t>
            </a:r>
            <a:r>
              <a:rPr lang="ru-RU" sz="13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, </a:t>
            </a:r>
            <a:r>
              <a:rPr lang="ru-RU" sz="13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энэ</a:t>
            </a:r>
            <a:r>
              <a:rPr lang="ru-RU" sz="13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3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дэлхэй</a:t>
            </a:r>
            <a:r>
              <a:rPr lang="ru-RU" sz="13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3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дээрэ</a:t>
            </a:r>
            <a:r>
              <a:rPr lang="ru-RU" sz="13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3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ажа</a:t>
            </a:r>
            <a:r>
              <a:rPr lang="en-US" sz="13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h</a:t>
            </a:r>
            <a:r>
              <a:rPr lang="ru-RU" sz="13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ууха</a:t>
            </a:r>
            <a:r>
              <a:rPr lang="ru-RU" sz="13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. </a:t>
            </a:r>
            <a:r>
              <a:rPr lang="ru-RU" sz="13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Энэ</a:t>
            </a:r>
            <a:r>
              <a:rPr lang="ru-RU" sz="13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3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эрхэ</a:t>
            </a:r>
            <a:r>
              <a:rPr lang="ru-RU" sz="13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3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олохын</a:t>
            </a:r>
            <a:r>
              <a:rPr lang="ru-RU" sz="13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3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тула</a:t>
            </a:r>
            <a:r>
              <a:rPr lang="ru-RU" sz="13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, </a:t>
            </a:r>
            <a:r>
              <a:rPr lang="ru-RU" sz="13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үгышье</a:t>
            </a:r>
            <a:r>
              <a:rPr lang="ru-RU" sz="13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13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h</a:t>
            </a:r>
            <a:r>
              <a:rPr lang="ru-RU" sz="13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аа</a:t>
            </a:r>
            <a:r>
              <a:rPr lang="ru-RU" sz="13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  </a:t>
            </a:r>
            <a:r>
              <a:rPr lang="ru-RU" sz="13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эрхэеэ</a:t>
            </a:r>
            <a:r>
              <a:rPr lang="ru-RU" sz="13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3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хамгаалхын</a:t>
            </a:r>
            <a:r>
              <a:rPr lang="ru-RU" sz="13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3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тула</a:t>
            </a:r>
            <a:r>
              <a:rPr lang="ru-RU" sz="13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, </a:t>
            </a:r>
            <a:r>
              <a:rPr lang="ru-RU" sz="13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үргэдхэхын</a:t>
            </a:r>
            <a:r>
              <a:rPr lang="ru-RU" sz="13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3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тула</a:t>
            </a:r>
            <a:r>
              <a:rPr lang="ru-RU" sz="13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3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хүн</a:t>
            </a:r>
            <a:r>
              <a:rPr lang="ru-RU" sz="13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 зон </a:t>
            </a:r>
            <a:r>
              <a:rPr lang="ru-RU" sz="13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хамтардаг</a:t>
            </a:r>
            <a:r>
              <a:rPr lang="ru-RU" sz="13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. </a:t>
            </a:r>
          </a:p>
          <a:p>
            <a:pPr algn="r"/>
            <a:r>
              <a:rPr lang="ru-RU" sz="13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Василий Гроссман «</a:t>
            </a:r>
            <a:r>
              <a:rPr lang="ru-RU" sz="13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Амидарал</a:t>
            </a:r>
            <a:r>
              <a:rPr lang="ru-RU" sz="13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 ба </a:t>
            </a:r>
            <a:r>
              <a:rPr lang="ru-RU" sz="13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хуби</a:t>
            </a:r>
            <a:r>
              <a:rPr lang="ru-RU" sz="13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3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заяан</a:t>
            </a:r>
            <a:r>
              <a:rPr lang="ru-RU" sz="13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». </a:t>
            </a:r>
          </a:p>
        </p:txBody>
      </p:sp>
    </p:spTree>
    <p:extLst>
      <p:ext uri="{BB962C8B-B14F-4D97-AF65-F5344CB8AC3E}">
        <p14:creationId xmlns:p14="http://schemas.microsoft.com/office/powerpoint/2010/main" val="17490173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hlinkClick r:id="rId2" action="ppaction://hlinksldjump"/>
            <a:extLst>
              <a:ext uri="{FF2B5EF4-FFF2-40B4-BE49-F238E27FC236}">
                <a16:creationId xmlns:a16="http://schemas.microsoft.com/office/drawing/2014/main" xmlns="" id="{0CE2BBC9-AE39-4037-A395-9EC7C745C6CC}"/>
              </a:ext>
            </a:extLst>
          </p:cNvPr>
          <p:cNvSpPr txBox="1"/>
          <p:nvPr/>
        </p:nvSpPr>
        <p:spPr>
          <a:xfrm>
            <a:off x="236784" y="4115872"/>
            <a:ext cx="1135247" cy="369332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rtlCol="0">
            <a:spAutoFit/>
          </a:bodyPr>
          <a:lstStyle/>
          <a:p>
            <a:r>
              <a:rPr lang="ru-RU" dirty="0">
                <a:solidFill>
                  <a:srgbClr val="AA241A"/>
                </a:solidFill>
                <a:latin typeface="Raleway SemiBold" panose="020B0703030101060003" pitchFamily="34" charset="-52"/>
              </a:rPr>
              <a:t>Алфавит</a:t>
            </a: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xmlns="" id="{248407A4-05CF-461F-8713-CC76A8BE3FAD}"/>
              </a:ext>
            </a:extLst>
          </p:cNvPr>
          <p:cNvSpPr/>
          <p:nvPr/>
        </p:nvSpPr>
        <p:spPr>
          <a:xfrm>
            <a:off x="107504" y="0"/>
            <a:ext cx="1393809" cy="1938992"/>
          </a:xfrm>
          <a:prstGeom prst="rect">
            <a:avLst/>
          </a:prstGeom>
          <a:noFill/>
          <a:ln w="12700">
            <a:noFill/>
          </a:ln>
          <a:effectLst>
            <a:outerShdw blurRad="107950" dist="12700" dir="5400000" algn="ctr">
              <a:srgbClr val="000000"/>
            </a:outerShdw>
          </a:effectLst>
        </p:spPr>
        <p:txBody>
          <a:bodyPr wrap="square" lIns="91440" tIns="45720" rIns="91440" bIns="45720">
            <a:spAutoFit/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12000" b="1" dirty="0">
                <a:ln w="11430">
                  <a:noFill/>
                </a:ln>
                <a:solidFill>
                  <a:srgbClr val="C00000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Ё</a:t>
            </a:r>
            <a:endParaRPr lang="ru-RU" sz="12000" b="1" dirty="0">
              <a:ln w="11430">
                <a:noFill/>
              </a:ln>
              <a:solidFill>
                <a:srgbClr val="C00000"/>
              </a:solidFill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B0BC8016-CB14-430D-8493-851DC0CC8BF6}"/>
              </a:ext>
            </a:extLst>
          </p:cNvPr>
          <p:cNvSpPr txBox="1"/>
          <p:nvPr/>
        </p:nvSpPr>
        <p:spPr>
          <a:xfrm>
            <a:off x="1619250" y="338866"/>
            <a:ext cx="302433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3600" dirty="0" err="1">
                <a:solidFill>
                  <a:srgbClr val="FF0000"/>
                </a:solidFill>
                <a:latin typeface="Roboto Black" panose="02000000000000000000" pitchFamily="2" charset="0"/>
                <a:ea typeface="Roboto Black" panose="02000000000000000000" pitchFamily="2" charset="0"/>
              </a:rPr>
              <a:t>Ё</a:t>
            </a:r>
            <a:r>
              <a:rPr lang="ru-RU" sz="3600" dirty="0" err="1">
                <a:latin typeface="Roboto Black" panose="02000000000000000000" pitchFamily="2" charset="0"/>
                <a:ea typeface="Roboto Black" panose="02000000000000000000" pitchFamily="2" charset="0"/>
              </a:rPr>
              <a:t>хор</a:t>
            </a:r>
            <a:endParaRPr lang="ru-RU" sz="3600" dirty="0"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0BC579C3-F0D2-47AC-BFD8-5D662BA4CE83}"/>
              </a:ext>
            </a:extLst>
          </p:cNvPr>
          <p:cNvSpPr txBox="1"/>
          <p:nvPr/>
        </p:nvSpPr>
        <p:spPr>
          <a:xfrm>
            <a:off x="1633586" y="908382"/>
            <a:ext cx="7402910" cy="3311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ru-RU" sz="1400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Н</a:t>
            </a:r>
            <a:r>
              <a:rPr lang="ru-RU" sz="14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ародный танец-хоровод у бурят, распространенный во всей этнической Бурятии.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05F61596-A0ED-4659-8CCB-71F833D0F8C1}"/>
              </a:ext>
            </a:extLst>
          </p:cNvPr>
          <p:cNvSpPr txBox="1"/>
          <p:nvPr/>
        </p:nvSpPr>
        <p:spPr>
          <a:xfrm>
            <a:off x="1633586" y="104928"/>
            <a:ext cx="252028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400" i="1" dirty="0">
                <a:ea typeface="Roboto" panose="02000000000000000000" pitchFamily="2" charset="0"/>
              </a:rPr>
              <a:t>На русском языке: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087AE0DA-6707-4356-87F0-10146836F772}"/>
              </a:ext>
            </a:extLst>
          </p:cNvPr>
          <p:cNvSpPr txBox="1"/>
          <p:nvPr/>
        </p:nvSpPr>
        <p:spPr>
          <a:xfrm>
            <a:off x="1662322" y="2651275"/>
            <a:ext cx="284466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3600" dirty="0">
                <a:solidFill>
                  <a:srgbClr val="FF0000"/>
                </a:solidFill>
                <a:latin typeface="Roboto Black" panose="02000000000000000000" pitchFamily="2" charset="0"/>
                <a:ea typeface="Roboto Black" panose="02000000000000000000" pitchFamily="2" charset="0"/>
              </a:rPr>
              <a:t>Ё</a:t>
            </a:r>
            <a:r>
              <a:rPr lang="en-US" sz="3600" dirty="0">
                <a:latin typeface="Roboto Black" panose="02000000000000000000" pitchFamily="2" charset="0"/>
                <a:ea typeface="Roboto Black" panose="02000000000000000000" pitchFamily="2" charset="0"/>
              </a:rPr>
              <a:t>o</a:t>
            </a:r>
            <a:r>
              <a:rPr lang="ru-RU" sz="3600" dirty="0">
                <a:latin typeface="Roboto Black" panose="02000000000000000000" pitchFamily="2" charset="0"/>
                <a:ea typeface="Roboto Black" panose="02000000000000000000" pitchFamily="2" charset="0"/>
              </a:rPr>
              <a:t>хор</a:t>
            </a:r>
            <a:endParaRPr lang="ru-RU" sz="3600" dirty="0"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D6C3C5BD-D472-45EA-8B68-0CDDFF25E456}"/>
              </a:ext>
            </a:extLst>
          </p:cNvPr>
          <p:cNvSpPr txBox="1"/>
          <p:nvPr/>
        </p:nvSpPr>
        <p:spPr>
          <a:xfrm>
            <a:off x="1708450" y="2449929"/>
            <a:ext cx="2370551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400" i="1" dirty="0">
                <a:ea typeface="Roboto" panose="02000000000000000000" pitchFamily="2" charset="0"/>
              </a:rPr>
              <a:t>На бурятском языке: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A7C96CBF-51BB-4169-83A4-180CBA13501D}"/>
              </a:ext>
            </a:extLst>
          </p:cNvPr>
          <p:cNvSpPr txBox="1"/>
          <p:nvPr/>
        </p:nvSpPr>
        <p:spPr>
          <a:xfrm>
            <a:off x="4788024" y="1169160"/>
            <a:ext cx="2738250" cy="160043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/>
            <a:r>
              <a:rPr lang="ru-RU" sz="14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В древнем танце кружа</a:t>
            </a:r>
          </a:p>
          <a:p>
            <a:pPr algn="just"/>
            <a:r>
              <a:rPr lang="ru-RU" sz="14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Не стареет душа.</a:t>
            </a:r>
          </a:p>
          <a:p>
            <a:pPr algn="just"/>
            <a:r>
              <a:rPr lang="ru-RU" sz="14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Танец кровь будоражит и греет.</a:t>
            </a:r>
          </a:p>
          <a:p>
            <a:pPr algn="just"/>
            <a:r>
              <a:rPr lang="ru-RU" sz="14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Пусть промчались года,</a:t>
            </a:r>
          </a:p>
          <a:p>
            <a:pPr algn="just"/>
            <a:r>
              <a:rPr lang="ru-RU" sz="14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Как оленьи стада,</a:t>
            </a:r>
          </a:p>
          <a:p>
            <a:pPr algn="just"/>
            <a:r>
              <a:rPr lang="ru-RU" sz="14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Но </a:t>
            </a:r>
            <a:r>
              <a:rPr lang="ru-RU" sz="14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ёхорьё</a:t>
            </a:r>
            <a:r>
              <a:rPr lang="ru-RU" sz="14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 никак не стареет.</a:t>
            </a:r>
          </a:p>
          <a:p>
            <a:pPr algn="just"/>
            <a:r>
              <a:rPr lang="ru-RU" sz="14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                            Н. </a:t>
            </a:r>
            <a:r>
              <a:rPr lang="ru-RU" sz="14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Оёгир</a:t>
            </a:r>
            <a:endParaRPr lang="ru-RU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8105B232-B698-4D4A-98D4-1DC50E72496D}"/>
              </a:ext>
            </a:extLst>
          </p:cNvPr>
          <p:cNvSpPr txBox="1"/>
          <p:nvPr/>
        </p:nvSpPr>
        <p:spPr>
          <a:xfrm>
            <a:off x="1641018" y="3297606"/>
            <a:ext cx="6957571" cy="3311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ru-RU" sz="14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бүхы</a:t>
            </a:r>
            <a:r>
              <a:rPr lang="ru-RU" sz="14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этническэ</a:t>
            </a:r>
            <a:r>
              <a:rPr lang="ru-RU" sz="14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буряадуудай</a:t>
            </a:r>
            <a:r>
              <a:rPr lang="ru-RU" sz="14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тойрожо</a:t>
            </a:r>
            <a:r>
              <a:rPr lang="ru-RU" sz="14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хатардаг</a:t>
            </a:r>
            <a:r>
              <a:rPr lang="ru-RU" sz="14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мэдээжэ</a:t>
            </a:r>
            <a:r>
              <a:rPr lang="ru-RU" sz="14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хатар</a:t>
            </a:r>
            <a:r>
              <a:rPr lang="ru-RU" sz="14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055B7501-1E4D-4F06-816F-A8B3EAAD61AD}"/>
              </a:ext>
            </a:extLst>
          </p:cNvPr>
          <p:cNvSpPr txBox="1"/>
          <p:nvPr/>
        </p:nvSpPr>
        <p:spPr>
          <a:xfrm>
            <a:off x="4643586" y="3543062"/>
            <a:ext cx="3704860" cy="160043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/>
            <a:r>
              <a:rPr lang="ru-RU" sz="14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Урданай</a:t>
            </a:r>
            <a:r>
              <a:rPr lang="ru-RU" sz="14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4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хатар</a:t>
            </a:r>
            <a:r>
              <a:rPr lang="ru-RU" sz="14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4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тойруулхадаа</a:t>
            </a:r>
            <a:r>
              <a:rPr lang="ru-RU" sz="14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,</a:t>
            </a:r>
          </a:p>
          <a:p>
            <a:pPr algn="just"/>
            <a:r>
              <a:rPr lang="ru-RU" sz="14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Сэдьхэл</a:t>
            </a:r>
            <a:r>
              <a:rPr lang="ru-RU" sz="14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4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хүгшэрдэггүй</a:t>
            </a:r>
            <a:r>
              <a:rPr lang="ru-RU" sz="14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sz="14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Хатар</a:t>
            </a:r>
            <a:r>
              <a:rPr lang="ru-RU" sz="14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4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хадаа</a:t>
            </a:r>
            <a:r>
              <a:rPr lang="ru-RU" sz="14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 шу</a:t>
            </a:r>
            <a:r>
              <a:rPr lang="en-US" sz="14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h</a:t>
            </a:r>
            <a:r>
              <a:rPr lang="ru-RU" sz="14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а </a:t>
            </a:r>
            <a:r>
              <a:rPr lang="ru-RU" sz="14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дулаасуулдаг</a:t>
            </a:r>
            <a:r>
              <a:rPr lang="ru-RU" sz="14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 ба </a:t>
            </a:r>
            <a:r>
              <a:rPr lang="en-US" sz="14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h</a:t>
            </a:r>
            <a:r>
              <a:rPr lang="ru-RU" sz="14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эргээдэг</a:t>
            </a:r>
            <a:r>
              <a:rPr lang="ru-RU" sz="14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sz="14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Һүрэг</a:t>
            </a:r>
            <a:r>
              <a:rPr lang="ru-RU" sz="14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4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оронуудтал</a:t>
            </a:r>
            <a:r>
              <a:rPr lang="ru-RU" sz="14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 (олень)</a:t>
            </a:r>
          </a:p>
          <a:p>
            <a:pPr algn="just"/>
            <a:r>
              <a:rPr lang="ru-RU" sz="14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Он </a:t>
            </a:r>
            <a:r>
              <a:rPr lang="ru-RU" sz="14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жэлнүүдэй</a:t>
            </a:r>
            <a:r>
              <a:rPr lang="ru-RU" sz="14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4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ошоошье</a:t>
            </a:r>
            <a:r>
              <a:rPr lang="ru-RU" sz="14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14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h</a:t>
            </a:r>
            <a:r>
              <a:rPr lang="ru-RU" sz="14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аа</a:t>
            </a:r>
            <a:r>
              <a:rPr lang="ru-RU" sz="14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,</a:t>
            </a:r>
          </a:p>
          <a:p>
            <a:pPr algn="just"/>
            <a:r>
              <a:rPr lang="ru-RU" sz="14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Ёхорнай</a:t>
            </a:r>
            <a:r>
              <a:rPr lang="ru-RU" sz="14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4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хэзээдэшье</a:t>
            </a:r>
            <a:r>
              <a:rPr lang="ru-RU" sz="14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4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хүгшэрдэггүй</a:t>
            </a:r>
            <a:r>
              <a:rPr lang="ru-RU" sz="14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ru-RU" sz="14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                                                 Н. </a:t>
            </a:r>
            <a:r>
              <a:rPr lang="ru-RU" sz="14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Оёгир</a:t>
            </a:r>
            <a:endParaRPr lang="ru-RU" sz="1400" i="1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Roboto" panose="02000000000000000000" pitchFamily="2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05981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hlinkClick r:id="rId2" action="ppaction://hlinksldjump"/>
            <a:extLst>
              <a:ext uri="{FF2B5EF4-FFF2-40B4-BE49-F238E27FC236}">
                <a16:creationId xmlns:a16="http://schemas.microsoft.com/office/drawing/2014/main" xmlns="" id="{0CE2BBC9-AE39-4037-A395-9EC7C745C6CC}"/>
              </a:ext>
            </a:extLst>
          </p:cNvPr>
          <p:cNvSpPr txBox="1"/>
          <p:nvPr/>
        </p:nvSpPr>
        <p:spPr>
          <a:xfrm>
            <a:off x="260132" y="4115872"/>
            <a:ext cx="1135247" cy="369332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rtlCol="0">
            <a:spAutoFit/>
          </a:bodyPr>
          <a:lstStyle/>
          <a:p>
            <a:r>
              <a:rPr lang="ru-RU" dirty="0">
                <a:solidFill>
                  <a:srgbClr val="AA241A"/>
                </a:solidFill>
                <a:latin typeface="Raleway SemiBold" panose="020B0703030101060003" pitchFamily="34" charset="-52"/>
              </a:rPr>
              <a:t>Алфавит</a:t>
            </a: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xmlns="" id="{248407A4-05CF-461F-8713-CC76A8BE3FAD}"/>
              </a:ext>
            </a:extLst>
          </p:cNvPr>
          <p:cNvSpPr/>
          <p:nvPr/>
        </p:nvSpPr>
        <p:spPr>
          <a:xfrm>
            <a:off x="-336" y="56694"/>
            <a:ext cx="1656184" cy="1938992"/>
          </a:xfrm>
          <a:prstGeom prst="rect">
            <a:avLst/>
          </a:prstGeom>
          <a:noFill/>
          <a:ln w="12700">
            <a:noFill/>
          </a:ln>
          <a:effectLst>
            <a:outerShdw blurRad="107950" dist="12700" dir="5400000" algn="ctr">
              <a:srgbClr val="000000"/>
            </a:outerShdw>
          </a:effectLst>
        </p:spPr>
        <p:txBody>
          <a:bodyPr wrap="square" lIns="91440" tIns="45720" rIns="91440" bIns="45720">
            <a:spAutoFit/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12000" b="1" dirty="0">
                <a:ln w="11430">
                  <a:noFill/>
                </a:ln>
                <a:solidFill>
                  <a:srgbClr val="C00000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Ж</a:t>
            </a:r>
            <a:endParaRPr lang="ru-RU" sz="12000" b="1" dirty="0">
              <a:ln w="11430">
                <a:noFill/>
              </a:ln>
              <a:solidFill>
                <a:srgbClr val="C00000"/>
              </a:solidFill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97D2C0CE-3B5D-459A-890F-E7D2D8551AB8}"/>
              </a:ext>
            </a:extLst>
          </p:cNvPr>
          <p:cNvSpPr txBox="1"/>
          <p:nvPr/>
        </p:nvSpPr>
        <p:spPr>
          <a:xfrm>
            <a:off x="2051720" y="307682"/>
            <a:ext cx="302433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3600" dirty="0">
                <a:solidFill>
                  <a:srgbClr val="FF0000"/>
                </a:solidFill>
                <a:latin typeface="Roboto Black" panose="02000000000000000000" pitchFamily="2" charset="0"/>
                <a:ea typeface="Roboto Black" panose="02000000000000000000" pitchFamily="2" charset="0"/>
              </a:rPr>
              <a:t>Ж</a:t>
            </a:r>
            <a:r>
              <a:rPr lang="ru-RU" sz="3600" dirty="0">
                <a:latin typeface="Roboto Black" panose="02000000000000000000" pitchFamily="2" charset="0"/>
                <a:ea typeface="Roboto Black" panose="02000000000000000000" pitchFamily="2" charset="0"/>
              </a:rPr>
              <a:t>емчуг</a:t>
            </a:r>
            <a:endParaRPr lang="ru-RU" sz="3600" dirty="0"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9A76C2A5-4CFF-4107-9986-5A940168B55E}"/>
              </a:ext>
            </a:extLst>
          </p:cNvPr>
          <p:cNvSpPr txBox="1"/>
          <p:nvPr/>
        </p:nvSpPr>
        <p:spPr>
          <a:xfrm>
            <a:off x="2051720" y="925122"/>
            <a:ext cx="7092279" cy="58964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ru-RU" sz="1400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Местность знаменитого термального источника в Национальном парке Тункинского района</a:t>
            </a:r>
            <a:r>
              <a:rPr lang="ru-RU" sz="14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16750AE7-5DD5-4F7D-AF8E-6CB8F56C3C8D}"/>
              </a:ext>
            </a:extLst>
          </p:cNvPr>
          <p:cNvSpPr txBox="1"/>
          <p:nvPr/>
        </p:nvSpPr>
        <p:spPr>
          <a:xfrm>
            <a:off x="2051720" y="89917"/>
            <a:ext cx="252028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400" i="1" dirty="0">
                <a:ea typeface="Roboto" panose="02000000000000000000" pitchFamily="2" charset="0"/>
              </a:rPr>
              <a:t>На русском языке: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1741900A-E704-4409-9EDB-02027A4402E6}"/>
              </a:ext>
            </a:extLst>
          </p:cNvPr>
          <p:cNvSpPr txBox="1"/>
          <p:nvPr/>
        </p:nvSpPr>
        <p:spPr>
          <a:xfrm>
            <a:off x="2058704" y="2658811"/>
            <a:ext cx="284466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3600" dirty="0" err="1">
                <a:solidFill>
                  <a:srgbClr val="FF0000"/>
                </a:solidFill>
                <a:latin typeface="Roboto Black" panose="02000000000000000000" pitchFamily="2" charset="0"/>
                <a:ea typeface="Roboto Black" panose="02000000000000000000" pitchFamily="2" charset="0"/>
              </a:rPr>
              <a:t>Ж</a:t>
            </a:r>
            <a:r>
              <a:rPr lang="ru-RU" sz="3600" dirty="0" err="1">
                <a:latin typeface="Roboto Black" panose="02000000000000000000" pitchFamily="2" charset="0"/>
                <a:ea typeface="Roboto Black" panose="02000000000000000000" pitchFamily="2" charset="0"/>
              </a:rPr>
              <a:t>эм</a:t>
            </a:r>
            <a:r>
              <a:rPr lang="en-US" sz="3600" dirty="0">
                <a:latin typeface="Roboto Black" panose="02000000000000000000" pitchFamily="2" charset="0"/>
                <a:ea typeface="Roboto Black" panose="02000000000000000000" pitchFamily="2" charset="0"/>
              </a:rPr>
              <a:t>h</a:t>
            </a:r>
            <a:r>
              <a:rPr lang="ru-RU" sz="3600" dirty="0" err="1">
                <a:latin typeface="Roboto Black" panose="02000000000000000000" pitchFamily="2" charset="0"/>
                <a:ea typeface="Roboto Black" panose="02000000000000000000" pitchFamily="2" charset="0"/>
              </a:rPr>
              <a:t>эг</a:t>
            </a:r>
            <a:endParaRPr lang="ru-RU" sz="3600" dirty="0"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F705CAF5-E247-493A-8A56-2C5F44F78B5B}"/>
              </a:ext>
            </a:extLst>
          </p:cNvPr>
          <p:cNvSpPr txBox="1"/>
          <p:nvPr/>
        </p:nvSpPr>
        <p:spPr>
          <a:xfrm>
            <a:off x="2058704" y="2425658"/>
            <a:ext cx="2370551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400" i="1" dirty="0">
                <a:ea typeface="Roboto" panose="02000000000000000000" pitchFamily="2" charset="0"/>
              </a:rPr>
              <a:t>На бурятском языке: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682B2AAB-6783-4349-B921-1201F9A436D1}"/>
              </a:ext>
            </a:extLst>
          </p:cNvPr>
          <p:cNvSpPr txBox="1"/>
          <p:nvPr/>
        </p:nvSpPr>
        <p:spPr>
          <a:xfrm>
            <a:off x="2058704" y="1600319"/>
            <a:ext cx="6957571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3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«Каждый обязан сохранять природу и окружающую среду, бережно относиться к природным богатствам» (Конституции РФ, статья 58)</a:t>
            </a:r>
            <a:endParaRPr lang="ru-RU" sz="1300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CA899DE6-2A42-43F8-86B0-53C1EF38BD97}"/>
              </a:ext>
            </a:extLst>
          </p:cNvPr>
          <p:cNvSpPr txBox="1"/>
          <p:nvPr/>
        </p:nvSpPr>
        <p:spPr>
          <a:xfrm>
            <a:off x="2078925" y="3298467"/>
            <a:ext cx="6957571" cy="3311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ru-RU" sz="14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Түнхэнэй</a:t>
            </a:r>
            <a:r>
              <a:rPr lang="ru-RU" sz="14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аймагай</a:t>
            </a:r>
            <a:r>
              <a:rPr lang="ru-RU" sz="14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14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Y</a:t>
            </a:r>
            <a:r>
              <a:rPr lang="ru-RU" sz="14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ндэ</a:t>
            </a:r>
            <a:r>
              <a:rPr lang="en-US" sz="14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h</a:t>
            </a:r>
            <a:r>
              <a:rPr lang="ru-RU" sz="14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этэнэй</a:t>
            </a:r>
            <a:r>
              <a:rPr lang="ru-RU" sz="14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паркын</a:t>
            </a:r>
            <a:r>
              <a:rPr lang="ru-RU" sz="14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суута</a:t>
            </a:r>
            <a:r>
              <a:rPr lang="ru-RU" sz="14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термальна </a:t>
            </a:r>
            <a:r>
              <a:rPr lang="ru-RU" sz="14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булагтай</a:t>
            </a:r>
            <a:r>
              <a:rPr lang="ru-RU" sz="14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газар</a:t>
            </a:r>
            <a:r>
              <a:rPr lang="ru-RU" sz="14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C0A461E8-F134-41C0-9941-82346541FC2E}"/>
              </a:ext>
            </a:extLst>
          </p:cNvPr>
          <p:cNvSpPr txBox="1"/>
          <p:nvPr/>
        </p:nvSpPr>
        <p:spPr>
          <a:xfrm>
            <a:off x="1998305" y="3870174"/>
            <a:ext cx="6885563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3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«</a:t>
            </a:r>
            <a:r>
              <a:rPr lang="ru-RU" sz="13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Хүн</a:t>
            </a:r>
            <a:r>
              <a:rPr lang="ru-RU" sz="13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3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бүхэн</a:t>
            </a:r>
            <a:r>
              <a:rPr lang="ru-RU" sz="13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3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байгаали</a:t>
            </a:r>
            <a:r>
              <a:rPr lang="ru-RU" sz="13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 ба </a:t>
            </a:r>
            <a:r>
              <a:rPr lang="ru-RU" sz="13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оршон</a:t>
            </a:r>
            <a:r>
              <a:rPr lang="ru-RU" sz="13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3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тойронхи</a:t>
            </a:r>
            <a:r>
              <a:rPr lang="ru-RU" sz="13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3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байдалые</a:t>
            </a:r>
            <a:r>
              <a:rPr lang="ru-RU" sz="13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3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хамгаалха</a:t>
            </a:r>
            <a:r>
              <a:rPr lang="ru-RU" sz="13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, </a:t>
            </a:r>
            <a:r>
              <a:rPr lang="ru-RU" sz="13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байгаалиин</a:t>
            </a:r>
            <a:r>
              <a:rPr lang="ru-RU" sz="13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3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баялигуудта</a:t>
            </a:r>
            <a:r>
              <a:rPr lang="ru-RU" sz="13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3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гамтайгаар</a:t>
            </a:r>
            <a:r>
              <a:rPr lang="ru-RU" sz="13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3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хандаха</a:t>
            </a:r>
            <a:r>
              <a:rPr lang="ru-RU" sz="13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3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хэрэгтэй</a:t>
            </a:r>
            <a:r>
              <a:rPr lang="ru-RU" sz="13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 (</a:t>
            </a:r>
            <a:r>
              <a:rPr lang="ru-RU" sz="13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Россиин</a:t>
            </a:r>
            <a:r>
              <a:rPr lang="ru-RU" sz="13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3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Федерациин</a:t>
            </a:r>
            <a:r>
              <a:rPr lang="ru-RU" sz="13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3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Конституци</a:t>
            </a:r>
            <a:r>
              <a:rPr lang="ru-RU" sz="13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, 58-дахи статья).</a:t>
            </a:r>
            <a:endParaRPr lang="ru-RU" sz="1300" dirty="0"/>
          </a:p>
        </p:txBody>
      </p:sp>
    </p:spTree>
    <p:extLst>
      <p:ext uri="{BB962C8B-B14F-4D97-AF65-F5344CB8AC3E}">
        <p14:creationId xmlns:p14="http://schemas.microsoft.com/office/powerpoint/2010/main" val="96066759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726</TotalTime>
  <Words>2896</Words>
  <Application>Microsoft Office PowerPoint</Application>
  <PresentationFormat>Экран (16:9)</PresentationFormat>
  <Paragraphs>372</Paragraphs>
  <Slides>35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35</vt:i4>
      </vt:variant>
    </vt:vector>
  </HeadingPairs>
  <TitlesOfParts>
    <vt:vector size="36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67</cp:revision>
  <dcterms:created xsi:type="dcterms:W3CDTF">2023-04-03T11:10:16Z</dcterms:created>
  <dcterms:modified xsi:type="dcterms:W3CDTF">2023-05-23T12:39:25Z</dcterms:modified>
</cp:coreProperties>
</file>