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58" r:id="rId5"/>
    <p:sldId id="273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3DD7C-F80D-4FD7-B6E1-28FCDE1FA816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D0CD-443D-4E7C-9D6C-8BE13D78F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220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3DD7C-F80D-4FD7-B6E1-28FCDE1FA816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D0CD-443D-4E7C-9D6C-8BE13D78F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26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3DD7C-F80D-4FD7-B6E1-28FCDE1FA816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D0CD-443D-4E7C-9D6C-8BE13D78F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5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3DD7C-F80D-4FD7-B6E1-28FCDE1FA816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D0CD-443D-4E7C-9D6C-8BE13D78F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494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3DD7C-F80D-4FD7-B6E1-28FCDE1FA816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D0CD-443D-4E7C-9D6C-8BE13D78F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04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3DD7C-F80D-4FD7-B6E1-28FCDE1FA816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D0CD-443D-4E7C-9D6C-8BE13D78F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565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3DD7C-F80D-4FD7-B6E1-28FCDE1FA816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D0CD-443D-4E7C-9D6C-8BE13D78F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679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3DD7C-F80D-4FD7-B6E1-28FCDE1FA816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D0CD-443D-4E7C-9D6C-8BE13D78F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681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3DD7C-F80D-4FD7-B6E1-28FCDE1FA816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D0CD-443D-4E7C-9D6C-8BE13D78F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198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3DD7C-F80D-4FD7-B6E1-28FCDE1FA816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D0CD-443D-4E7C-9D6C-8BE13D78F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638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3DD7C-F80D-4FD7-B6E1-28FCDE1FA816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D0CD-443D-4E7C-9D6C-8BE13D78F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952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3DD7C-F80D-4FD7-B6E1-28FCDE1FA816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2D0CD-443D-4E7C-9D6C-8BE13D78F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763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briop.ru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att03@mail.ru" TargetMode="External"/><Relationship Id="rId2" Type="http://schemas.openxmlformats.org/officeDocument/2006/relationships/hyperlink" Target="http://briop.ru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y.briop.ru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my.briop.ru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my.briop.ru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1052736"/>
            <a:ext cx="734481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/>
              <a:t>Алгоритм прохождения аттестации на первую и высшую квалификационные </a:t>
            </a:r>
            <a:r>
              <a:rPr lang="ru-RU" sz="3600" b="1" dirty="0" smtClean="0"/>
              <a:t>категории в Республики Бурятия в 2017 году</a:t>
            </a:r>
          </a:p>
          <a:p>
            <a:pPr algn="ctr"/>
            <a:r>
              <a:rPr lang="ru-RU" sz="3200" b="1" i="1" dirty="0" smtClean="0"/>
              <a:t>(методические рекомендации для педагогических работников)</a:t>
            </a:r>
          </a:p>
          <a:p>
            <a:pPr algn="ctr"/>
            <a:endParaRPr lang="ru-RU" sz="3200" b="1" i="1" dirty="0"/>
          </a:p>
          <a:p>
            <a:pPr algn="ctr"/>
            <a:r>
              <a:rPr lang="ru-RU" sz="3200" b="1" i="1" dirty="0" smtClean="0"/>
              <a:t>Проект </a:t>
            </a:r>
            <a:r>
              <a:rPr lang="ru-RU" sz="3200" b="1" i="1" dirty="0" err="1" smtClean="0"/>
              <a:t>ОАиРПК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3166815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764704"/>
            <a:ext cx="76328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/>
              <a:t>Заполнение и размещение информационной карты</a:t>
            </a:r>
            <a:endParaRPr lang="ru-RU" sz="2400" dirty="0"/>
          </a:p>
          <a:p>
            <a:pPr lvl="0"/>
            <a:r>
              <a:rPr lang="ru-RU" sz="2400" dirty="0" smtClean="0"/>
              <a:t>1.  Информационная </a:t>
            </a:r>
            <a:r>
              <a:rPr lang="ru-RU" sz="2400" dirty="0"/>
              <a:t>карта заполняется </a:t>
            </a:r>
            <a:r>
              <a:rPr lang="ru-RU" sz="2400" dirty="0" smtClean="0"/>
              <a:t>ответственным за аттестацию от образовательной организации на </a:t>
            </a:r>
            <a:r>
              <a:rPr lang="ru-RU" sz="2400" dirty="0"/>
              <a:t>основе критериев, предусмотренных пунктами 36 и 37 Порядка аттестации.</a:t>
            </a:r>
          </a:p>
          <a:p>
            <a:pPr lvl="0"/>
            <a:r>
              <a:rPr lang="ru-RU" sz="2400" dirty="0" smtClean="0"/>
              <a:t>3. Прикрепите </a:t>
            </a:r>
            <a:r>
              <a:rPr lang="ru-RU" sz="2400" dirty="0"/>
              <a:t>информационную карту в Личном кабинете.</a:t>
            </a:r>
          </a:p>
          <a:p>
            <a:pPr lvl="0"/>
            <a:r>
              <a:rPr lang="ru-RU" sz="2400" dirty="0" smtClean="0"/>
              <a:t>4. По </a:t>
            </a:r>
            <a:r>
              <a:rPr lang="ru-RU" sz="2400" dirty="0"/>
              <a:t>своему желанию Вы можете прикрепить также дополнительную информацию о своей деятельности отдельным файлом.</a:t>
            </a:r>
          </a:p>
          <a:p>
            <a:pPr lvl="0"/>
            <a:r>
              <a:rPr lang="ru-RU" sz="2400" dirty="0" smtClean="0"/>
              <a:t>5. Все </a:t>
            </a:r>
            <a:r>
              <a:rPr lang="ru-RU" sz="2400" dirty="0"/>
              <a:t>материалы по аттестации должны быть размещены в Личном кабинете не позднее 5-го числа того месяца, на который подано Ваше заявление.</a:t>
            </a:r>
          </a:p>
          <a:p>
            <a:r>
              <a:rPr lang="ru-RU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61375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9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/>
              <a:t>Использование информации, размещенной в электронном виде на сайтах в сети Интернет,  для проведения аттестации </a:t>
            </a:r>
            <a:endParaRPr lang="ru-RU" sz="1600" dirty="0"/>
          </a:p>
          <a:p>
            <a:pPr lvl="0"/>
            <a:r>
              <a:rPr lang="ru-RU" sz="1600" dirty="0" smtClean="0"/>
              <a:t>1.По </a:t>
            </a:r>
            <a:r>
              <a:rPr lang="ru-RU" sz="1600" dirty="0"/>
              <a:t>Вашему желанию, сведения по результатам профессиональной деятельности в </a:t>
            </a:r>
            <a:r>
              <a:rPr lang="ru-RU" sz="1600" dirty="0" err="1"/>
              <a:t>межаттестационный</a:t>
            </a:r>
            <a:r>
              <a:rPr lang="ru-RU" sz="1600" dirty="0"/>
              <a:t> период,  могут быть размещены </a:t>
            </a:r>
            <a:r>
              <a:rPr lang="ru-RU" sz="1600" b="1" dirty="0"/>
              <a:t>на официальном сайте образовательной организации</a:t>
            </a:r>
            <a:r>
              <a:rPr lang="ru-RU" sz="1600" dirty="0"/>
              <a:t>, с приложением сканированных копий документов, подтверждающих достигнутую результативность в работе, и  гиперссылками на  личные Интернет-ресурсы (при их наличии). </a:t>
            </a:r>
            <a:endParaRPr lang="ru-RU" sz="1600" dirty="0" smtClean="0"/>
          </a:p>
          <a:p>
            <a:pPr lvl="0"/>
            <a:r>
              <a:rPr lang="ru-RU" sz="1600" dirty="0" smtClean="0"/>
              <a:t>2. </a:t>
            </a:r>
            <a:r>
              <a:rPr lang="ru-RU" sz="1600" b="1" dirty="0" smtClean="0"/>
              <a:t>Ссылку </a:t>
            </a:r>
            <a:r>
              <a:rPr lang="ru-RU" sz="1600" b="1" dirty="0"/>
              <a:t>на сайты укажите в заявлении</a:t>
            </a:r>
            <a:r>
              <a:rPr lang="ru-RU" sz="1600" dirty="0"/>
              <a:t>.</a:t>
            </a:r>
          </a:p>
          <a:p>
            <a:pPr lvl="0"/>
            <a:r>
              <a:rPr lang="ru-RU" sz="1600" dirty="0" smtClean="0"/>
              <a:t>3. Для </a:t>
            </a:r>
            <a:r>
              <a:rPr lang="ru-RU" sz="1600" dirty="0"/>
              <a:t>проведения всестороннего анализа и оценки результатов деятельности педагогических работников, члены ЭПГ могут использовать: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/>
              <a:t>итоги мониторингов, проводимых организацией (</a:t>
            </a:r>
            <a:r>
              <a:rPr lang="ru-RU" sz="1600" b="1" dirty="0"/>
              <a:t>на официальном сайте образовательной организации</a:t>
            </a:r>
            <a:r>
              <a:rPr lang="ru-RU" sz="1600" dirty="0"/>
              <a:t>),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/>
              <a:t>итоги мониторинга системы образования, проводимого по постановлению Правительства РФ от 5 августа 2013 г. №662, (</a:t>
            </a:r>
            <a:r>
              <a:rPr lang="ru-RU" sz="1600" b="1" dirty="0"/>
              <a:t>на официальных сайтах </a:t>
            </a:r>
            <a:r>
              <a:rPr lang="ru-RU" sz="1600" b="1" dirty="0" err="1"/>
              <a:t>МОиН</a:t>
            </a:r>
            <a:r>
              <a:rPr lang="ru-RU" sz="1600" b="1" dirty="0"/>
              <a:t> РБ, ГБУ </a:t>
            </a:r>
            <a:r>
              <a:rPr lang="ru-RU" sz="1600" b="1" dirty="0" err="1"/>
              <a:t>РЦОИиОКО</a:t>
            </a:r>
            <a:r>
              <a:rPr lang="ru-RU" sz="1600" dirty="0"/>
              <a:t>);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/>
              <a:t>выявление и развитие способностей обучающихся к научной, творческой, </a:t>
            </a:r>
            <a:r>
              <a:rPr lang="ru-RU" sz="1600" dirty="0" err="1"/>
              <a:t>физкультурно</a:t>
            </a:r>
            <a:r>
              <a:rPr lang="ru-RU" sz="1600" dirty="0"/>
              <a:t> - спортивной деятельности, а также участие в олимпиадах, конкурсах, соревнованиях (</a:t>
            </a:r>
            <a:r>
              <a:rPr lang="ru-RU" sz="1600" b="1" dirty="0"/>
              <a:t>на официальных сайтах образовательных организаций, </a:t>
            </a:r>
            <a:r>
              <a:rPr lang="ru-RU" sz="1600" b="1" dirty="0" err="1"/>
              <a:t>МОиН</a:t>
            </a:r>
            <a:r>
              <a:rPr lang="ru-RU" sz="1600" b="1" dirty="0"/>
              <a:t> РБ</a:t>
            </a:r>
            <a:r>
              <a:rPr lang="ru-RU" sz="1600" dirty="0"/>
              <a:t>);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/>
              <a:t>личный вклад учителя в повышение качества образования, совершенствование методов обучения и воспитания, продуктивное использование новых образовательных технологий, транслирование результатов профессиональной деятельности, в том числе экспериментальной и инновационной (</a:t>
            </a:r>
            <a:r>
              <a:rPr lang="ru-RU" sz="1600" b="1" dirty="0"/>
              <a:t>на официальных сайтах </a:t>
            </a:r>
            <a:r>
              <a:rPr lang="ru-RU" sz="1600" b="1" dirty="0" err="1"/>
              <a:t>МОиН</a:t>
            </a:r>
            <a:r>
              <a:rPr lang="ru-RU" sz="1600" b="1" dirty="0"/>
              <a:t> РБ, БРИОП, образовательных организаций).</a:t>
            </a:r>
          </a:p>
          <a:p>
            <a:r>
              <a:rPr lang="ru-RU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80414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0"/>
            <a:ext cx="82089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/>
              <a:t>Аттестация на высшую квалификационную категорию</a:t>
            </a:r>
            <a:endParaRPr lang="ru-RU" sz="2000" dirty="0"/>
          </a:p>
          <a:p>
            <a:pPr lvl="0"/>
            <a:r>
              <a:rPr lang="ru-RU" sz="2000" dirty="0" smtClean="0"/>
              <a:t>1. Педагогические </a:t>
            </a:r>
            <a:r>
              <a:rPr lang="ru-RU" sz="2000" dirty="0"/>
              <a:t>работники, претендующие на высшую квалификационную категорию, указывают вариативную форму аттестации в заявлении. </a:t>
            </a:r>
          </a:p>
          <a:p>
            <a:pPr lvl="0"/>
            <a:r>
              <a:rPr lang="ru-RU" sz="2000" dirty="0" smtClean="0"/>
              <a:t>2. Специалисты </a:t>
            </a:r>
            <a:r>
              <a:rPr lang="ru-RU" sz="2000" dirty="0" err="1"/>
              <a:t>ОАиРПК</a:t>
            </a:r>
            <a:r>
              <a:rPr lang="ru-RU" sz="2000" dirty="0"/>
              <a:t> формируют график проведения вариативных форм и защиты СПД, предварительно согласовав дату, время и место проведения с аттестуемым педагогом и председателем ЭПГ.</a:t>
            </a:r>
          </a:p>
          <a:p>
            <a:pPr lvl="0" hangingPunct="0"/>
            <a:r>
              <a:rPr lang="ru-RU" sz="2000" dirty="0" smtClean="0"/>
              <a:t>2. На </a:t>
            </a:r>
            <a:r>
              <a:rPr lang="ru-RU" sz="2000" dirty="0"/>
              <a:t>основании Отраслевого соглашения  между </a:t>
            </a:r>
            <a:r>
              <a:rPr lang="ru-RU" sz="2000" dirty="0" err="1"/>
              <a:t>Рескомом</a:t>
            </a:r>
            <a:r>
              <a:rPr lang="ru-RU" sz="2000" dirty="0"/>
              <a:t> Профсоюза работников образования и </a:t>
            </a:r>
            <a:r>
              <a:rPr lang="ru-RU" sz="2000" dirty="0" err="1"/>
              <a:t>МОиН</a:t>
            </a:r>
            <a:r>
              <a:rPr lang="ru-RU" sz="2000" dirty="0"/>
              <a:t> РБ, при прохождении аттестации на высшую квалификационную категорию предусмотрена упрощенная форма профессиональной экспертизы - оценка информационной карты, без прохождения вариативных аттестационных процедур и защиты системы педагогической деятельности, для </a:t>
            </a:r>
            <a:r>
              <a:rPr lang="ru-RU" sz="2000" dirty="0" smtClean="0"/>
              <a:t>определенной категории </a:t>
            </a:r>
            <a:r>
              <a:rPr lang="ru-RU" sz="2000" dirty="0"/>
              <a:t>педагогических </a:t>
            </a:r>
            <a:r>
              <a:rPr lang="ru-RU" sz="2000" dirty="0" smtClean="0"/>
              <a:t>работников.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60810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20687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/>
              <a:t>Оценивание результатов деятельности педагогов для установления квалификационных форм</a:t>
            </a:r>
            <a:endParaRPr lang="ru-RU" sz="2000" dirty="0"/>
          </a:p>
          <a:p>
            <a:r>
              <a:rPr lang="ru-RU" sz="2000" dirty="0"/>
              <a:t>1. Экспертная оценка результатов педагогической деятельности аттестуемого педагогического работника, представленных в информационной карте и полученных из сведений на официальных сайтах и личных Интернет-ресурсах,  проводится экспертной группой в цифровом формате с использованием «Электронной системы экспертного оценивания».</a:t>
            </a:r>
          </a:p>
          <a:p>
            <a:r>
              <a:rPr lang="ru-RU" sz="2000" dirty="0"/>
              <a:t>2. По результатам независимой комплексной экспертной оценки результатов на соответствие требованиям первой и высшей квалификационных категорий члены экспертной группы за­полняют оценочные листы и оформляют экспертное заключение с положительной или от­рицательной рекомендацией на первую или высшую  квалификационную категорию.</a:t>
            </a:r>
          </a:p>
          <a:p>
            <a:r>
              <a:rPr lang="ru-RU" sz="2000" dirty="0"/>
              <a:t>3. Экспертное заключение с результатами экспертной оценки портфолио на соответствие требованиям первой или высшей квалификационных категорий представляется </a:t>
            </a:r>
            <a:r>
              <a:rPr lang="ru-RU" sz="2000" dirty="0" err="1"/>
              <a:t>ОАиРПК</a:t>
            </a:r>
            <a:r>
              <a:rPr lang="ru-RU" sz="2000" dirty="0"/>
              <a:t> в аттестационную комиссию Министерства образования и науки РБ.</a:t>
            </a:r>
          </a:p>
          <a:p>
            <a:pPr lvl="0"/>
            <a:r>
              <a:rPr lang="ru-RU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38261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836712"/>
            <a:ext cx="777686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/>
              <a:t>Заседание Аттестационной комиссии</a:t>
            </a:r>
            <a:endParaRPr lang="ru-RU" sz="2400" dirty="0"/>
          </a:p>
          <a:p>
            <a:r>
              <a:rPr lang="ru-RU" sz="2400" dirty="0"/>
              <a:t>1.Результаты аттестации педагогов оформляются в итоговые таблицы.</a:t>
            </a:r>
          </a:p>
          <a:p>
            <a:r>
              <a:rPr lang="ru-RU" sz="2400" dirty="0"/>
              <a:t>2.Председатели ЭПГ  на заседании Аттестационной комиссии ежемесячно, согласно графику проведения заседаний, представляют аттестуемых педагогов.</a:t>
            </a:r>
          </a:p>
          <a:p>
            <a:r>
              <a:rPr lang="ru-RU" sz="2400" dirty="0"/>
              <a:t>3.Решение об установлении или отказе в установлении квалификационной категории принимает Аттестационная комиссия </a:t>
            </a:r>
            <a:r>
              <a:rPr lang="ru-RU" sz="2400" dirty="0" err="1"/>
              <a:t>МОиН</a:t>
            </a:r>
            <a:r>
              <a:rPr lang="ru-RU" sz="2400" dirty="0"/>
              <a:t> РБ открытым голосованием.</a:t>
            </a:r>
          </a:p>
          <a:p>
            <a:r>
              <a:rPr lang="ru-RU" sz="2400" dirty="0"/>
              <a:t>4.Результаты решений Аттестационной комиссии оформляются приказом и размещаются на сайте </a:t>
            </a:r>
            <a:r>
              <a:rPr lang="ru-RU" sz="2400" dirty="0" err="1"/>
              <a:t>МОиН</a:t>
            </a:r>
            <a:r>
              <a:rPr lang="ru-RU" sz="2400" dirty="0"/>
              <a:t> РБ и БРИОП.</a:t>
            </a:r>
          </a:p>
          <a:p>
            <a:r>
              <a:rPr lang="ru-RU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85854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548680"/>
            <a:ext cx="74168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/>
              <a:t>Подготовительный этап</a:t>
            </a:r>
            <a:endParaRPr lang="ru-RU" sz="2000" dirty="0"/>
          </a:p>
          <a:p>
            <a:pPr lvl="0"/>
            <a:r>
              <a:rPr lang="ru-RU" sz="2000" dirty="0" smtClean="0"/>
              <a:t>1. Изучите </a:t>
            </a:r>
            <a:r>
              <a:rPr lang="ru-RU" sz="2000" dirty="0"/>
              <a:t>нормативно-правовые документы, регламентирующие процедуру аттестации педагогических работников. </a:t>
            </a:r>
            <a:endParaRPr lang="ru-RU" sz="2000" dirty="0" smtClean="0"/>
          </a:p>
          <a:p>
            <a:pPr lvl="0"/>
            <a:r>
              <a:rPr lang="ru-RU" sz="2000" dirty="0" smtClean="0"/>
              <a:t>2. Составьте </a:t>
            </a:r>
            <a:r>
              <a:rPr lang="ru-RU" sz="2000" dirty="0"/>
              <a:t>план подготовки документов и определите сроки прохождения аттестации.</a:t>
            </a:r>
          </a:p>
          <a:p>
            <a:pPr lvl="0"/>
            <a:r>
              <a:rPr lang="ru-RU" sz="2000" dirty="0" smtClean="0"/>
              <a:t>3. Нормативные </a:t>
            </a:r>
            <a:r>
              <a:rPr lang="ru-RU" sz="2000" dirty="0"/>
              <a:t>документы размещены на официальном сайте </a:t>
            </a:r>
            <a:r>
              <a:rPr lang="ru-RU" sz="2000" dirty="0" err="1"/>
              <a:t>МОиН</a:t>
            </a:r>
            <a:r>
              <a:rPr lang="ru-RU" sz="2000" dirty="0"/>
              <a:t> РБ (http://www.edu03.ru/), ГАУ ДПО РБ «БРИОП» (</a:t>
            </a:r>
            <a:r>
              <a:rPr lang="en-US" sz="2000" u="sng" dirty="0">
                <a:hlinkClick r:id="rId2"/>
              </a:rPr>
              <a:t>http</a:t>
            </a:r>
            <a:r>
              <a:rPr lang="ru-RU" sz="2000" u="sng" dirty="0">
                <a:hlinkClick r:id="rId2"/>
              </a:rPr>
              <a:t>://</a:t>
            </a:r>
            <a:r>
              <a:rPr lang="en-US" sz="2000" u="sng" dirty="0" err="1">
                <a:hlinkClick r:id="rId2"/>
              </a:rPr>
              <a:t>briop</a:t>
            </a:r>
            <a:r>
              <a:rPr lang="ru-RU" sz="2000" u="sng" dirty="0">
                <a:hlinkClick r:id="rId2"/>
              </a:rPr>
              <a:t>.</a:t>
            </a:r>
            <a:r>
              <a:rPr lang="en-US" sz="2000" u="sng" dirty="0" err="1">
                <a:hlinkClick r:id="rId2"/>
              </a:rPr>
              <a:t>ru</a:t>
            </a:r>
            <a:r>
              <a:rPr lang="ru-RU" sz="2000" u="sng" dirty="0">
                <a:hlinkClick r:id="rId2"/>
              </a:rPr>
              <a:t>/</a:t>
            </a:r>
            <a:r>
              <a:rPr lang="ru-RU" sz="2000" dirty="0"/>
              <a:t>).</a:t>
            </a:r>
          </a:p>
          <a:p>
            <a:pPr lvl="0"/>
            <a:r>
              <a:rPr lang="ru-RU" sz="2000" dirty="0" smtClean="0"/>
              <a:t>4. На </a:t>
            </a:r>
            <a:r>
              <a:rPr lang="ru-RU" sz="2000" dirty="0"/>
              <a:t>сайте </a:t>
            </a:r>
            <a:r>
              <a:rPr lang="en-US" sz="2000" u="sng" dirty="0">
                <a:hlinkClick r:id="rId2"/>
              </a:rPr>
              <a:t>http</a:t>
            </a:r>
            <a:r>
              <a:rPr lang="ru-RU" sz="2000" u="sng" dirty="0">
                <a:hlinkClick r:id="rId2"/>
              </a:rPr>
              <a:t>://</a:t>
            </a:r>
            <a:r>
              <a:rPr lang="en-US" sz="2000" u="sng" dirty="0" err="1">
                <a:hlinkClick r:id="rId2"/>
              </a:rPr>
              <a:t>briop</a:t>
            </a:r>
            <a:r>
              <a:rPr lang="ru-RU" sz="2000" u="sng" dirty="0">
                <a:hlinkClick r:id="rId2"/>
              </a:rPr>
              <a:t>.</a:t>
            </a:r>
            <a:r>
              <a:rPr lang="en-US" sz="2000" u="sng" dirty="0" err="1">
                <a:hlinkClick r:id="rId2"/>
              </a:rPr>
              <a:t>ru</a:t>
            </a:r>
            <a:r>
              <a:rPr lang="ru-RU" sz="2000" u="sng" dirty="0">
                <a:hlinkClick r:id="rId2"/>
              </a:rPr>
              <a:t>/</a:t>
            </a:r>
            <a:r>
              <a:rPr lang="ru-RU" sz="2000" dirty="0"/>
              <a:t> в разделе «Аттестация», скачайте папки «Информационные карты», «Листы оценки» и файл «Заявление». </a:t>
            </a:r>
          </a:p>
          <a:p>
            <a:pPr lvl="0"/>
            <a:r>
              <a:rPr lang="ru-RU" sz="2000" dirty="0" smtClean="0"/>
              <a:t>5. В </a:t>
            </a:r>
            <a:r>
              <a:rPr lang="ru-RU" sz="2000" dirty="0"/>
              <a:t>папке «Информационные карты» выберите форму информационной карты в соответствии с Вашей должностью.</a:t>
            </a:r>
          </a:p>
          <a:p>
            <a:pPr lvl="0"/>
            <a:r>
              <a:rPr lang="ru-RU" sz="2000" dirty="0" smtClean="0"/>
              <a:t>6. Папка </a:t>
            </a:r>
            <a:r>
              <a:rPr lang="ru-RU" sz="2000" dirty="0"/>
              <a:t>«Листы оценки» содержит оценочные листы экспертов, по ним Вы можете сориентироваться и понять требования к содержанию документов.</a:t>
            </a:r>
          </a:p>
          <a:p>
            <a:pPr lvl="0"/>
            <a:r>
              <a:rPr lang="ru-RU" sz="2000" dirty="0" smtClean="0"/>
              <a:t>7. Файл </a:t>
            </a:r>
            <a:r>
              <a:rPr lang="ru-RU" sz="2000" dirty="0"/>
              <a:t>«Заявление» содержит форму заявления. Заявление представляется в рукописном виде или полностью печатается. </a:t>
            </a:r>
          </a:p>
        </p:txBody>
      </p:sp>
    </p:spTree>
    <p:extLst>
      <p:ext uri="{BB962C8B-B14F-4D97-AF65-F5344CB8AC3E}">
        <p14:creationId xmlns:p14="http://schemas.microsoft.com/office/powerpoint/2010/main" val="4072028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 rotWithShape="1">
          <a:blip r:embed="rId2"/>
          <a:srcRect l="5093" t="20269" r="65597" b="7435"/>
          <a:stretch/>
        </p:blipFill>
        <p:spPr>
          <a:xfrm>
            <a:off x="1043607" y="116632"/>
            <a:ext cx="6768753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513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20688"/>
            <a:ext cx="81369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/>
              <a:t>Определение времени подачи документов</a:t>
            </a:r>
            <a:endParaRPr lang="ru-RU" sz="2000" dirty="0"/>
          </a:p>
          <a:p>
            <a:pPr lvl="0"/>
            <a:r>
              <a:rPr lang="ru-RU" sz="2000" dirty="0" smtClean="0"/>
              <a:t>1. При </a:t>
            </a:r>
            <a:r>
              <a:rPr lang="ru-RU" sz="2000" dirty="0"/>
              <a:t>прохождении  аттестации на квалификационную категорию впервые, заявление можете подать по мере готовности.</a:t>
            </a:r>
          </a:p>
          <a:p>
            <a:pPr lvl="0"/>
            <a:r>
              <a:rPr lang="ru-RU" sz="2000" dirty="0" smtClean="0"/>
              <a:t>2. Если </a:t>
            </a:r>
            <a:r>
              <a:rPr lang="ru-RU" sz="2000" dirty="0"/>
              <a:t>имеется квалификационная категория, то заявление необходимо подать не позднее, чем за 3 месяца до истечения сроков текущей квалификационной категории. </a:t>
            </a:r>
          </a:p>
          <a:p>
            <a:pPr lvl="0"/>
            <a:r>
              <a:rPr lang="ru-RU" sz="2000" dirty="0" smtClean="0"/>
              <a:t>3. Педагогу</a:t>
            </a:r>
            <a:r>
              <a:rPr lang="ru-RU" sz="2000" dirty="0"/>
              <a:t>, претендующему на высшую категорию впервые, на момент подачи заявления необходимо иметь действующую (смотрите дату в аттестационном листе) первую. </a:t>
            </a:r>
            <a:endParaRPr lang="ru-RU" sz="2000" dirty="0" smtClean="0"/>
          </a:p>
          <a:p>
            <a:pPr lvl="0"/>
            <a:r>
              <a:rPr lang="ru-RU" sz="2000" dirty="0" smtClean="0"/>
              <a:t>4. С </a:t>
            </a:r>
            <a:r>
              <a:rPr lang="ru-RU" sz="2000" dirty="0"/>
              <a:t>момента установления первой категории должно пройти не менее ДВУХ календарных лет. </a:t>
            </a:r>
          </a:p>
          <a:p>
            <a:pPr lvl="0"/>
            <a:r>
              <a:rPr lang="ru-RU" sz="2000" dirty="0" smtClean="0"/>
              <a:t>5. Истечение </a:t>
            </a:r>
            <a:r>
              <a:rPr lang="ru-RU" sz="2000" dirty="0"/>
              <a:t>срока действия высшей квалификационной категории не ограничивает право педагогического работника впоследствии обращаться в аттестационную комиссию с заявлением о проведении его аттестации в целях установления высшей квалификационной категории по той же должности.</a:t>
            </a:r>
          </a:p>
        </p:txBody>
      </p:sp>
    </p:spTree>
    <p:extLst>
      <p:ext uri="{BB962C8B-B14F-4D97-AF65-F5344CB8AC3E}">
        <p14:creationId xmlns:p14="http://schemas.microsoft.com/office/powerpoint/2010/main" val="3946052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476672"/>
            <a:ext cx="626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/>
              <a:t>Подача </a:t>
            </a:r>
            <a:r>
              <a:rPr lang="ru-RU" b="1" dirty="0"/>
              <a:t>заявления на прохождение </a:t>
            </a:r>
            <a:endParaRPr lang="ru-RU" dirty="0"/>
          </a:p>
          <a:p>
            <a:r>
              <a:rPr lang="ru-RU" b="1" dirty="0"/>
              <a:t>аттестации на квалификационные категории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028343"/>
            <a:ext cx="806489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1. Скачайте образец заявления на сайте </a:t>
            </a:r>
            <a:r>
              <a:rPr lang="ru-RU" dirty="0" err="1" smtClean="0"/>
              <a:t>МОиН</a:t>
            </a:r>
            <a:r>
              <a:rPr lang="ru-RU" dirty="0" smtClean="0"/>
              <a:t> РБ </a:t>
            </a:r>
            <a:r>
              <a:rPr lang="en-US" dirty="0" smtClean="0"/>
              <a:t>http</a:t>
            </a:r>
            <a:r>
              <a:rPr lang="en-US" dirty="0"/>
              <a:t>://www.edu03.ru/</a:t>
            </a:r>
            <a:r>
              <a:rPr lang="ru-RU" dirty="0" smtClean="0"/>
              <a:t> или на сайте БРИОП </a:t>
            </a:r>
            <a:r>
              <a:rPr lang="en-US" dirty="0">
                <a:hlinkClick r:id="rId2"/>
              </a:rPr>
              <a:t>http://briop.ru</a:t>
            </a:r>
            <a:r>
              <a:rPr lang="en-US" dirty="0" smtClean="0">
                <a:hlinkClick r:id="rId2"/>
              </a:rPr>
              <a:t>/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2. Заполните заявление вышеуказанного образца. </a:t>
            </a:r>
            <a:r>
              <a:rPr lang="ru-RU" i="1" dirty="0" smtClean="0"/>
              <a:t>(Не заполнять старые формы заявления).</a:t>
            </a:r>
          </a:p>
          <a:p>
            <a:pPr lvl="0"/>
            <a:r>
              <a:rPr lang="ru-RU" dirty="0" smtClean="0"/>
              <a:t>3. Заявления </a:t>
            </a:r>
            <a:r>
              <a:rPr lang="ru-RU" dirty="0"/>
              <a:t>принимаются: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на бумажном носителе ежедневно с 9 до 12 часов и с 14 до 16 часов  по адресу: г. Улан-Удэ, ул. Гагарина, д. 28, </a:t>
            </a:r>
            <a:r>
              <a:rPr lang="ru-RU" dirty="0" err="1"/>
              <a:t>каб</a:t>
            </a:r>
            <a:r>
              <a:rPr lang="ru-RU" dirty="0"/>
              <a:t>. 2;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по электронной почте отправляется сканированный бланк заполненного заявления с подписью по адресу: </a:t>
            </a:r>
            <a:r>
              <a:rPr lang="en-US" u="sng" dirty="0" err="1">
                <a:hlinkClick r:id="rId3"/>
              </a:rPr>
              <a:t>att</a:t>
            </a:r>
            <a:r>
              <a:rPr lang="ru-RU" u="sng" dirty="0" smtClean="0">
                <a:hlinkClick r:id="rId3"/>
              </a:rPr>
              <a:t>03@</a:t>
            </a:r>
            <a:r>
              <a:rPr lang="en-US" u="sng" dirty="0" smtClean="0">
                <a:hlinkClick r:id="rId3"/>
              </a:rPr>
              <a:t>mail</a:t>
            </a:r>
            <a:r>
              <a:rPr lang="ru-RU" u="sng" dirty="0" smtClean="0">
                <a:hlinkClick r:id="rId3"/>
              </a:rPr>
              <a:t>.</a:t>
            </a:r>
            <a:r>
              <a:rPr lang="en-US" u="sng" dirty="0" err="1" smtClean="0">
                <a:hlinkClick r:id="rId3"/>
              </a:rPr>
              <a:t>ru</a:t>
            </a:r>
            <a:endParaRPr lang="ru-RU" u="sng" dirty="0" smtClean="0"/>
          </a:p>
          <a:p>
            <a:pPr lvl="0"/>
            <a:r>
              <a:rPr lang="ru-RU" dirty="0" smtClean="0"/>
              <a:t>4. При отправлении заявления по электронной почте, позвоните </a:t>
            </a:r>
            <a:r>
              <a:rPr lang="ru-RU" dirty="0"/>
              <a:t>в </a:t>
            </a:r>
            <a:r>
              <a:rPr lang="ru-RU" dirty="0" err="1"/>
              <a:t>ОАиРПК</a:t>
            </a:r>
            <a:r>
              <a:rPr lang="ru-RU" dirty="0"/>
              <a:t> по тел. 8(3012)443104 или </a:t>
            </a:r>
            <a:r>
              <a:rPr lang="ru-RU" dirty="0" smtClean="0"/>
              <a:t>580120 и сообщите дополнительно об отправке заявления.</a:t>
            </a:r>
            <a:r>
              <a:rPr lang="ru-RU" b="1" dirty="0" smtClean="0"/>
              <a:t> </a:t>
            </a:r>
            <a:endParaRPr lang="ru-RU" dirty="0"/>
          </a:p>
          <a:p>
            <a:pPr lvl="0"/>
            <a:r>
              <a:rPr lang="ru-RU" b="1" dirty="0"/>
              <a:t> </a:t>
            </a:r>
            <a:r>
              <a:rPr lang="ru-RU" i="1" dirty="0" smtClean="0"/>
              <a:t>5. </a:t>
            </a:r>
            <a:r>
              <a:rPr lang="ru-RU" dirty="0" smtClean="0"/>
              <a:t>После </a:t>
            </a:r>
            <a:r>
              <a:rPr lang="ru-RU" dirty="0"/>
              <a:t>приема Вашего заявления и регистрации в </a:t>
            </a:r>
            <a:r>
              <a:rPr lang="ru-RU" dirty="0" err="1"/>
              <a:t>ОАиРПК</a:t>
            </a:r>
            <a:r>
              <a:rPr lang="ru-RU" dirty="0"/>
              <a:t>, сотрудники отдела направят на Ваш электронный адрес или вручат лично уведомление о сроках прохождения аттестации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6. После подачи заявления зарегистрируйтесь на сайте </a:t>
            </a:r>
            <a:r>
              <a:rPr lang="ru-RU" u="sng" dirty="0">
                <a:hlinkClick r:id="rId4"/>
              </a:rPr>
              <a:t>http://</a:t>
            </a:r>
            <a:r>
              <a:rPr lang="en-US" u="sng" dirty="0">
                <a:hlinkClick r:id="rId4"/>
              </a:rPr>
              <a:t>my</a:t>
            </a:r>
            <a:r>
              <a:rPr lang="ru-RU" u="sng" dirty="0">
                <a:hlinkClick r:id="rId4"/>
              </a:rPr>
              <a:t>.</a:t>
            </a:r>
            <a:r>
              <a:rPr lang="en-US" u="sng" dirty="0" err="1">
                <a:hlinkClick r:id="rId4"/>
              </a:rPr>
              <a:t>briop</a:t>
            </a:r>
            <a:r>
              <a:rPr lang="ru-RU" u="sng" dirty="0">
                <a:hlinkClick r:id="rId4"/>
              </a:rPr>
              <a:t>.</a:t>
            </a:r>
            <a:r>
              <a:rPr lang="en-US" u="sng" dirty="0" err="1">
                <a:hlinkClick r:id="rId4"/>
              </a:rPr>
              <a:t>ru</a:t>
            </a:r>
            <a:r>
              <a:rPr lang="ru-RU" dirty="0"/>
              <a:t>.</a:t>
            </a:r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9302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0647"/>
            <a:ext cx="820891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/>
              <a:t>Регистрация на сайте </a:t>
            </a:r>
            <a:endParaRPr lang="ru-RU" b="1" dirty="0"/>
          </a:p>
          <a:p>
            <a:pPr lvl="0"/>
            <a:r>
              <a:rPr lang="ru-RU" dirty="0" smtClean="0"/>
              <a:t>1</a:t>
            </a:r>
            <a:r>
              <a:rPr lang="ru-RU" dirty="0" smtClean="0"/>
              <a:t>. </a:t>
            </a:r>
            <a:r>
              <a:rPr lang="ru-RU" dirty="0" smtClean="0"/>
              <a:t>Зайдите </a:t>
            </a:r>
            <a:r>
              <a:rPr lang="ru-RU" dirty="0"/>
              <a:t>на сайт </a:t>
            </a:r>
            <a:r>
              <a:rPr lang="ru-RU" u="sng" dirty="0">
                <a:hlinkClick r:id="rId2"/>
              </a:rPr>
              <a:t>http://</a:t>
            </a:r>
            <a:r>
              <a:rPr lang="en-US" u="sng" dirty="0">
                <a:hlinkClick r:id="rId2"/>
              </a:rPr>
              <a:t>my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briop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ru</a:t>
            </a:r>
            <a:r>
              <a:rPr lang="ru-RU" dirty="0"/>
              <a:t> по своему логину и паролю.</a:t>
            </a:r>
          </a:p>
          <a:p>
            <a:pPr lvl="0"/>
            <a:r>
              <a:rPr lang="ru-RU" dirty="0"/>
              <a:t>2</a:t>
            </a:r>
            <a:r>
              <a:rPr lang="ru-RU" dirty="0" smtClean="0"/>
              <a:t>. </a:t>
            </a:r>
            <a:r>
              <a:rPr lang="ru-RU" dirty="0" smtClean="0"/>
              <a:t>Нажмите </a:t>
            </a:r>
            <a:r>
              <a:rPr lang="ru-RU" dirty="0"/>
              <a:t>на ссылку «Аттестация</a:t>
            </a:r>
            <a:r>
              <a:rPr lang="ru-RU" dirty="0" smtClean="0"/>
              <a:t>», появится </a:t>
            </a:r>
            <a:r>
              <a:rPr lang="ru-RU" dirty="0"/>
              <a:t>кнопка «Регистрация». </a:t>
            </a:r>
            <a:endParaRPr lang="ru-RU" dirty="0"/>
          </a:p>
          <a:p>
            <a:pPr lvl="0"/>
            <a:r>
              <a:rPr lang="ru-RU" dirty="0"/>
              <a:t>3</a:t>
            </a:r>
            <a:r>
              <a:rPr lang="ru-RU" dirty="0" smtClean="0"/>
              <a:t>. </a:t>
            </a:r>
            <a:r>
              <a:rPr lang="ru-RU" dirty="0" smtClean="0"/>
              <a:t>Нажмите </a:t>
            </a:r>
            <a:r>
              <a:rPr lang="ru-RU" dirty="0"/>
              <a:t>на кнопку «Регистрация</a:t>
            </a:r>
            <a:r>
              <a:rPr lang="ru-RU" dirty="0" smtClean="0"/>
              <a:t>», </a:t>
            </a:r>
            <a:r>
              <a:rPr lang="ru-RU" dirty="0"/>
              <a:t>откроется раздел для заполнения общих сведений.</a:t>
            </a:r>
            <a:endParaRPr lang="ru-RU" dirty="0"/>
          </a:p>
          <a:p>
            <a:pPr lvl="0"/>
            <a:r>
              <a:rPr lang="ru-RU" dirty="0"/>
              <a:t>4</a:t>
            </a:r>
            <a:r>
              <a:rPr lang="ru-RU" dirty="0" smtClean="0"/>
              <a:t>. </a:t>
            </a:r>
            <a:r>
              <a:rPr lang="ru-RU" dirty="0" smtClean="0"/>
              <a:t>Заполните </a:t>
            </a:r>
            <a:r>
              <a:rPr lang="ru-RU" dirty="0"/>
              <a:t>общие </a:t>
            </a:r>
            <a:r>
              <a:rPr lang="ru-RU" dirty="0" smtClean="0"/>
              <a:t>сведения </a:t>
            </a:r>
            <a:r>
              <a:rPr lang="ru-RU" dirty="0"/>
              <a:t>в электронном виде.</a:t>
            </a:r>
          </a:p>
          <a:p>
            <a:pPr lvl="0"/>
            <a:r>
              <a:rPr lang="ru-RU" dirty="0"/>
              <a:t>5</a:t>
            </a:r>
            <a:r>
              <a:rPr lang="ru-RU" dirty="0" smtClean="0"/>
              <a:t>. Проверьте </a:t>
            </a:r>
            <a:r>
              <a:rPr lang="ru-RU" dirty="0"/>
              <a:t>правильность заполнения </a:t>
            </a:r>
            <a:r>
              <a:rPr lang="ru-RU" dirty="0" smtClean="0"/>
              <a:t>информации</a:t>
            </a:r>
            <a:r>
              <a:rPr lang="ru-RU" dirty="0" smtClean="0"/>
              <a:t>.</a:t>
            </a:r>
          </a:p>
          <a:p>
            <a:pPr lvl="0"/>
            <a:r>
              <a:rPr lang="ru-RU" dirty="0"/>
              <a:t>6</a:t>
            </a:r>
            <a:r>
              <a:rPr lang="ru-RU" dirty="0" smtClean="0"/>
              <a:t>. Внимание! При заполнении поля «Название курса» в разделе «Сведения о курсах повышения квалификации» предусмотрено 40 печатных знаков. (</a:t>
            </a:r>
            <a:r>
              <a:rPr lang="ru-RU" i="1" dirty="0" smtClean="0"/>
              <a:t>Наименование КПК писать в сокращенном виде, кавычки не ставить</a:t>
            </a:r>
            <a:r>
              <a:rPr lang="ru-RU" dirty="0" smtClean="0"/>
              <a:t>).</a:t>
            </a:r>
            <a:endParaRPr lang="ru-RU" dirty="0" smtClean="0"/>
          </a:p>
          <a:p>
            <a:r>
              <a:rPr lang="ru-RU" dirty="0" smtClean="0"/>
              <a:t>7. Нажмите на кнопку «Сохранить». При правильном заполнении всех полей информация сохраняется и появляется кнопка </a:t>
            </a:r>
            <a:r>
              <a:rPr lang="ru-RU" dirty="0"/>
              <a:t>«Отправить в отдел аттестации».</a:t>
            </a:r>
            <a:endParaRPr lang="ru-RU" dirty="0" smtClean="0"/>
          </a:p>
          <a:p>
            <a:pPr lvl="0"/>
            <a:r>
              <a:rPr lang="ru-RU" dirty="0" smtClean="0"/>
              <a:t>8</a:t>
            </a:r>
            <a:r>
              <a:rPr lang="ru-RU" dirty="0" smtClean="0"/>
              <a:t>. Нажмите </a:t>
            </a:r>
            <a:r>
              <a:rPr lang="ru-RU" dirty="0"/>
              <a:t>на кнопку «Отправить в отдел аттестации</a:t>
            </a:r>
            <a:r>
              <a:rPr lang="ru-RU" dirty="0" smtClean="0"/>
              <a:t>».</a:t>
            </a:r>
          </a:p>
          <a:p>
            <a:pPr lvl="0"/>
            <a:r>
              <a:rPr lang="ru-RU" b="1" i="1" dirty="0" smtClean="0"/>
              <a:t>Примечания:</a:t>
            </a:r>
          </a:p>
          <a:p>
            <a:pPr lvl="0"/>
            <a:r>
              <a:rPr lang="ru-RU" i="1" dirty="0" smtClean="0"/>
              <a:t>Автоматизированная система работает недавно (с сентября 2016 г.), нуждается в доработке и совершенствовании. Если при регистрации или загрузке материалов возникнут вопросы, звоните в </a:t>
            </a:r>
            <a:r>
              <a:rPr lang="ru-RU" i="1" dirty="0" err="1" smtClean="0"/>
              <a:t>ОАиРПК</a:t>
            </a:r>
            <a:r>
              <a:rPr lang="ru-RU" i="1" dirty="0" smtClean="0"/>
              <a:t> </a:t>
            </a:r>
            <a:r>
              <a:rPr lang="ru-RU" i="1" dirty="0"/>
              <a:t>по тел. 8(3012)443104 или </a:t>
            </a:r>
            <a:r>
              <a:rPr lang="ru-RU" i="1" dirty="0" smtClean="0"/>
              <a:t>580120. </a:t>
            </a:r>
            <a:endParaRPr lang="ru-RU" i="1" dirty="0"/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7652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95536" y="134800"/>
            <a:ext cx="8568952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Критерии для установления первой и высшей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квалификационных категорий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 Порядка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«36. Первая квалификационная категория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педагогическим работникам устанавливается на основе: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стабильных положительных результатов освоения обучающимися образовательных программ по итогам мониторингов, проводимых организацией;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стабильных положительных результатов освоения обучающимися образовательных программ по итогам мониторинга системы образования, проводимого в порядке, установленном постановлением Правительства Российской Федерации от 5 августа 2013 г. №662;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выявления развития у обучающихся способностей к научной (интеллектуальной), творческой, физкультурно-спортивной деятельности;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личного вклада в повышение качества образования, совершенствования методов обучения и воспитания, транслирования в педагогических коллективах опыта практических результатов своей профессиональной деятельности, активного участия в работе методических объединений педагогических работников организации.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233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51520" y="30769"/>
            <a:ext cx="8712968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37. Высшая квалификационная категория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педагогическим работникам устанавливается на основе: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достижения обучающимися положительной динамики результатов освоения образовательных программ по итогам мониторингов, проводимых организацией;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достижения обучающимися положительных результатов освоения образовательных программ по итогам мониторинга системы образования, проводимого в порядке, установленном постановлением Правительства Российской Федерации от 5 августа 2013 г. №662;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выявления и развития способностей обучающихся к научной (интеллектуальной), творческой, физкультурно-спортивной деятельности, а также их участия в олимпиадах, конкурсах, фестивалях, соревнованиях;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личного вклада в повышение качества образования, совершенствования методов обучения и воспитания, продуктивного использования новых образовательных технологий, транслирования в педагогических коллективах опыта практических результатов своей профессиональной деятельности, в том числе экспериментальной и инновационной;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активного участия в работе методических объединений педагогических работников организаций, в разработке программно-методического сопровождения образовательного процесса, в профессиональных конкурсах».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184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28092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/>
              <a:t>Формы проведения аттестации педагогических работников</a:t>
            </a:r>
            <a:endParaRPr lang="ru-RU" sz="2000" dirty="0"/>
          </a:p>
          <a:p>
            <a:pPr lvl="0"/>
            <a:r>
              <a:rPr lang="ru-RU" sz="2000" dirty="0" smtClean="0"/>
              <a:t>1. Аттестация </a:t>
            </a:r>
            <a:r>
              <a:rPr lang="ru-RU" sz="2000" dirty="0"/>
              <a:t>педагогических  работников для установления </a:t>
            </a:r>
            <a:r>
              <a:rPr lang="ru-RU" sz="2000" b="1" i="1" dirty="0"/>
              <a:t>первой квалификационной категории</a:t>
            </a:r>
            <a:r>
              <a:rPr lang="ru-RU" sz="2000" dirty="0"/>
              <a:t>  проводится на основе результатов профессиональной деятельности в форме оценки:</a:t>
            </a:r>
          </a:p>
          <a:p>
            <a:pPr lvl="0"/>
            <a:r>
              <a:rPr lang="ru-RU" sz="2000" b="1" dirty="0"/>
              <a:t>информационной карты</a:t>
            </a:r>
            <a:r>
              <a:rPr lang="ru-RU" sz="2000" dirty="0"/>
              <a:t>, размещенной в личном кабинете на сайте </a:t>
            </a:r>
            <a:r>
              <a:rPr lang="ru-RU" sz="2000" u="sng" dirty="0">
                <a:hlinkClick r:id="rId2"/>
              </a:rPr>
              <a:t>http://</a:t>
            </a:r>
            <a:r>
              <a:rPr lang="en-US" sz="2000" u="sng" dirty="0">
                <a:hlinkClick r:id="rId2"/>
              </a:rPr>
              <a:t>my</a:t>
            </a:r>
            <a:r>
              <a:rPr lang="ru-RU" sz="2000" u="sng" dirty="0">
                <a:hlinkClick r:id="rId2"/>
              </a:rPr>
              <a:t>.</a:t>
            </a:r>
            <a:r>
              <a:rPr lang="en-US" sz="2000" u="sng" dirty="0" err="1">
                <a:hlinkClick r:id="rId2"/>
              </a:rPr>
              <a:t>briop</a:t>
            </a:r>
            <a:r>
              <a:rPr lang="ru-RU" sz="2000" u="sng" dirty="0">
                <a:hlinkClick r:id="rId2"/>
              </a:rPr>
              <a:t>.</a:t>
            </a:r>
            <a:r>
              <a:rPr lang="en-US" sz="2000" u="sng" dirty="0" err="1">
                <a:hlinkClick r:id="rId2"/>
              </a:rPr>
              <a:t>ru</a:t>
            </a:r>
            <a:r>
              <a:rPr lang="ru-RU" sz="2000" dirty="0"/>
              <a:t>.</a:t>
            </a:r>
          </a:p>
          <a:p>
            <a:pPr lvl="0"/>
            <a:r>
              <a:rPr lang="ru-RU" sz="2000" dirty="0" smtClean="0"/>
              <a:t>2. Аттестация </a:t>
            </a:r>
            <a:r>
              <a:rPr lang="ru-RU" sz="2000" dirty="0"/>
              <a:t>педагогических работников для установления </a:t>
            </a:r>
            <a:r>
              <a:rPr lang="ru-RU" sz="2000" b="1" i="1" dirty="0"/>
              <a:t>высшей квалификационной категории</a:t>
            </a:r>
            <a:r>
              <a:rPr lang="ru-RU" sz="2000" dirty="0"/>
              <a:t>  проводится на основе результатов профессиональной деятельности в форме оценки:</a:t>
            </a:r>
          </a:p>
          <a:p>
            <a:pPr lvl="0"/>
            <a:r>
              <a:rPr lang="ru-RU" sz="2000" b="1" dirty="0"/>
              <a:t>информационной карты</a:t>
            </a:r>
            <a:r>
              <a:rPr lang="ru-RU" sz="2000" dirty="0"/>
              <a:t>, размещенной в личном кабинете на сайте </a:t>
            </a:r>
            <a:r>
              <a:rPr lang="ru-RU" sz="2000" u="sng" dirty="0">
                <a:hlinkClick r:id="rId2"/>
              </a:rPr>
              <a:t>http://</a:t>
            </a:r>
            <a:r>
              <a:rPr lang="en-US" sz="2000" u="sng" dirty="0">
                <a:hlinkClick r:id="rId2"/>
              </a:rPr>
              <a:t>my</a:t>
            </a:r>
            <a:r>
              <a:rPr lang="ru-RU" sz="2000" u="sng" dirty="0">
                <a:hlinkClick r:id="rId2"/>
              </a:rPr>
              <a:t>.</a:t>
            </a:r>
            <a:r>
              <a:rPr lang="en-US" sz="2000" u="sng" dirty="0" err="1">
                <a:hlinkClick r:id="rId2"/>
              </a:rPr>
              <a:t>briop</a:t>
            </a:r>
            <a:r>
              <a:rPr lang="ru-RU" sz="2000" u="sng" dirty="0">
                <a:hlinkClick r:id="rId2"/>
              </a:rPr>
              <a:t>.</a:t>
            </a:r>
            <a:r>
              <a:rPr lang="en-US" sz="2000" u="sng" dirty="0" err="1">
                <a:hlinkClick r:id="rId2"/>
              </a:rPr>
              <a:t>ru</a:t>
            </a:r>
            <a:r>
              <a:rPr lang="ru-RU" sz="2000" dirty="0"/>
              <a:t>;</a:t>
            </a:r>
          </a:p>
          <a:p>
            <a:pPr lvl="0"/>
            <a:r>
              <a:rPr lang="ru-RU" sz="2000" b="1" dirty="0"/>
              <a:t>публичной защиты системы педагогической деятельности</a:t>
            </a:r>
            <a:r>
              <a:rPr lang="ru-RU" sz="2000" dirty="0"/>
              <a:t>;</a:t>
            </a:r>
          </a:p>
          <a:p>
            <a:pPr lvl="0"/>
            <a:r>
              <a:rPr lang="ru-RU" sz="2000" dirty="0"/>
              <a:t>на выбор аттестуемого одной из форм (</a:t>
            </a:r>
            <a:r>
              <a:rPr lang="ru-RU" sz="2000" b="1" dirty="0"/>
              <a:t>открытое занятие, мастер-класс на КПК, защита Интернет-ресурса</a:t>
            </a:r>
            <a:r>
              <a:rPr lang="ru-RU" sz="2000" dirty="0"/>
              <a:t>).</a:t>
            </a:r>
          </a:p>
          <a:p>
            <a:r>
              <a:rPr lang="ru-RU" sz="2000" dirty="0"/>
              <a:t> </a:t>
            </a:r>
          </a:p>
          <a:p>
            <a:r>
              <a:rPr lang="ru-RU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146589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1453</Words>
  <Application>Microsoft Office PowerPoint</Application>
  <PresentationFormat>Экран 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31</cp:revision>
  <dcterms:created xsi:type="dcterms:W3CDTF">2016-12-21T07:57:17Z</dcterms:created>
  <dcterms:modified xsi:type="dcterms:W3CDTF">2017-01-19T08:22:07Z</dcterms:modified>
</cp:coreProperties>
</file>