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70" r:id="rId4"/>
    <p:sldId id="269" r:id="rId5"/>
    <p:sldId id="264" r:id="rId6"/>
    <p:sldId id="257" r:id="rId7"/>
    <p:sldId id="268" r:id="rId8"/>
    <p:sldId id="266" r:id="rId9"/>
    <p:sldId id="263" r:id="rId10"/>
    <p:sldId id="261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18A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438C9-FC6C-4F17-BF54-E97B550375D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75708-17ED-4B78-9FAF-F77D39FC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5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75708-17ED-4B78-9FAF-F77D39FCEBC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1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75708-17ED-4B78-9FAF-F77D39FCEBC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84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D851F-68F6-49E2-91BD-9F68A8B64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A6A961-5C8B-4F39-A21C-897576C54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2D47D2-3335-42C0-A3E9-F07E4D80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8AABF-02DF-4DEF-A879-39C5CBB7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7ABD6A-2A26-4D4C-BA53-0E702D27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25038-DFF0-4071-8333-163070C0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CCA2AF-F49A-487F-9A3E-D7D28171A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924AF-7ADE-4CAE-A2B8-81D4CE1C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97EDE-A6DE-4951-8817-8478DD596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B991EA-4326-4104-BDDD-5CC364EF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A86ED9-990D-4DFF-9A69-1214F25B2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8E1A4B-4235-4F81-8695-894072508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4C9FF-A7A5-4A49-980C-72A0C68C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88B8-C545-4668-92D1-DEFF1130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3377A2-3BE6-45CD-9253-075EFA79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3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AE561-D2B6-4272-BA61-14B5E310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CBB00C-E85C-411A-BDEF-7E149670E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1B1116-2ADC-4D1F-9AED-8CE4D48A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12D607-7555-4006-8580-E10E970C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EFDB57-727F-43BD-9998-31049A95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3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30BDD-8FC5-4E6E-B380-6CD7F593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99E8C2-8993-4A4C-935F-7A20C8334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180E7B-311B-4919-9680-04202224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ED622F-348F-4B91-A1DA-02603AFE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A17BA7-A614-4B8A-8555-A09A2926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0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EC661-1A69-4D47-9D58-CC0219B21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CD478-2F25-4E2D-AC4C-EFC45E935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5A61F0-4F4F-41DB-B9EF-2A958A4C8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37239F-468D-425E-BB98-D575B936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83E81D-0F10-4524-87EA-D1AF5909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5DEA35-A4A9-47F5-A010-8AFC11BB6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96D43-C120-4573-BA7B-FBBF591A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B54467-5416-4B11-AE81-D109CB2CE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59BF39-F9F8-42C7-8863-A9BD6DBC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385EE9-6894-44F6-88AD-C4C324A2E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59E826-B990-431D-9654-0FA589ACD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B987E1-32E3-4375-9A27-EE543157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BF8405-31FF-4287-B7E7-D68E7DAC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CFCC92-9664-46A4-BEAA-5D777C90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1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72755-58B7-4083-8794-7A450EB4C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BD92CF-2E86-43DF-9E33-4BD128D3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28889A-B6E3-4F5E-B36E-D6B8B63E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1B1EBD-CCA5-4E22-89DF-858AE699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1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BFA993-002E-4B03-91EC-5D3F4A05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3C58F8-3027-4909-AACE-88C0499D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86F86F-0D68-4B74-AE00-52C3C609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07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17186-03A2-4A02-8609-CE171133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6DC138-1954-4BFB-87D8-31736534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ECC32A-6E0B-411A-9053-890174D3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EB5537-9D15-42CF-B8C8-9B6A4991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19141B-75A0-463E-8208-255B6A0A5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CBBCC8-3A1A-4005-8795-AC73D271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9F7E0-9D57-4F93-A6B4-950AB17BC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F0CD1C-1C95-4107-ABE8-8DA7B55FA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2DEAD8-E156-40CD-8736-018CCF88C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261FBD-8F08-4B3E-9D04-64DA9432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09E70A-FCBF-4CE4-A9CD-060491E6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3BB322-1527-466C-9BBC-37AB0ECE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9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4E686-DDD7-42E8-BC0E-B43E40C6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BB1CFF-D7DB-46EC-B5D9-CD486BFB6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B439C1-B737-46C5-AF54-892B5AA0D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263FF-AD80-4FEF-98F8-2FBECD35346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AD9B9B-7A3F-45F2-BED7-0E0A0B8AD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EEA0C9-7EF3-40E8-BC52-7D9F03999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F65BD-A24D-4DE2-9D83-7BABB9620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4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A599B1-8DB3-4832-9AFE-BF2B667E2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52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A7890-A9E0-4E87-A3E6-E03535DDF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4" y="128449"/>
            <a:ext cx="9838414" cy="23876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использовать анализ</a:t>
            </a:r>
            <a:b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русской патриотической лирики </a:t>
            </a:r>
            <a:b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литературы и внеурочных занятиях?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545736-3310-4917-BBB2-93A6F3FBE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892" y="5680076"/>
            <a:ext cx="9144000" cy="104947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Софья Владимировна,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МОАУ «Гимназия № 14»</a:t>
            </a:r>
          </a:p>
        </p:txBody>
      </p:sp>
    </p:spTree>
    <p:extLst>
      <p:ext uri="{BB962C8B-B14F-4D97-AF65-F5344CB8AC3E}">
        <p14:creationId xmlns:p14="http://schemas.microsoft.com/office/powerpoint/2010/main" val="34183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72BCC8-D568-48DC-879F-1429779B2996}"/>
              </a:ext>
            </a:extLst>
          </p:cNvPr>
          <p:cNvSpPr/>
          <p:nvPr/>
        </p:nvSpPr>
        <p:spPr>
          <a:xfrm>
            <a:off x="304801" y="140562"/>
            <a:ext cx="52213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цикла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Ветер войны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стихотворение-манифест </a:t>
            </a: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18A0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18A0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ныне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лежит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весах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что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совершается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ныне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мужества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пробил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наших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мужество </a:t>
            </a:r>
            <a:r>
              <a:rPr lang="ru-RU" sz="2000" b="1" dirty="0">
                <a:solidFill>
                  <a:srgbClr val="18A0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покинет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пулями мертвыми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горько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остаться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а,-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18A0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18A0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тебя, русская речь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b="1" dirty="0">
                <a:solidFill>
                  <a:srgbClr val="18A0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Великое русское слово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Свободным и чистым </a:t>
            </a:r>
            <a:r>
              <a:rPr lang="ru-RU" sz="2000" b="1" dirty="0">
                <a:solidFill>
                  <a:srgbClr val="18A0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тебя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пронесем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внукам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дадим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от плена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спасем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1942 г.                     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6EBABF-4D2F-412F-82F4-207DC8624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0"/>
            <a:ext cx="600456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0F3CD6-76AF-4AD6-9E0E-9B8E43CB4D23}"/>
              </a:ext>
            </a:extLst>
          </p:cNvPr>
          <p:cNvSpPr/>
          <p:nvPr/>
        </p:nvSpPr>
        <p:spPr>
          <a:xfrm>
            <a:off x="506853" y="1216752"/>
            <a:ext cx="413343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Сражение за СВОЮ свободу и культуру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F78FAA-563B-4FCC-AC5C-1D10049F2000}"/>
              </a:ext>
            </a:extLst>
          </p:cNvPr>
          <p:cNvSpPr/>
          <p:nvPr/>
        </p:nvSpPr>
        <p:spPr>
          <a:xfrm>
            <a:off x="0" y="6044869"/>
            <a:ext cx="618744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ru-RU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образов:</a:t>
            </a:r>
          </a:p>
          <a:p>
            <a:pPr lvl="0">
              <a:defRPr/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лирическое «мы», мужество, русское слово и образ времени.</a:t>
            </a:r>
          </a:p>
          <a:p>
            <a:pPr lvl="0">
              <a:defRPr/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7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2C01D0-BCA8-4D9F-AF59-2ACB17158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6213C0-0024-40C7-A9B9-448E5B49F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491" y="924565"/>
            <a:ext cx="3318153" cy="3021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2E351A-CDE1-4417-8F17-F472C7A88D52}"/>
              </a:ext>
            </a:extLst>
          </p:cNvPr>
          <p:cNvSpPr/>
          <p:nvPr/>
        </p:nvSpPr>
        <p:spPr>
          <a:xfrm>
            <a:off x="3743910" y="2222598"/>
            <a:ext cx="4977516" cy="4524315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тёплое </a:t>
            </a: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наполнено рожью,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Здесь плещутся зори в </a:t>
            </a: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ладонях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лугов.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Сюда златокрылые ангелы Божьи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 лучикам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света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сошли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с облаков.</a:t>
            </a:r>
          </a:p>
          <a:p>
            <a:pPr algn="just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 землю водою святой </a:t>
            </a: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оросили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 </a:t>
            </a: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 </a:t>
            </a: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осенили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крестом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 нет у нас </a:t>
            </a: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кроме </a:t>
            </a: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Здесь мама,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здесь храм,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здесь отеческий дом.</a:t>
            </a:r>
          </a:p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BF6B05-5CD4-4402-BBFC-1FBB08F958FD}"/>
              </a:ext>
            </a:extLst>
          </p:cNvPr>
          <p:cNvSpPr/>
          <p:nvPr/>
        </p:nvSpPr>
        <p:spPr>
          <a:xfrm>
            <a:off x="9403178" y="3244333"/>
            <a:ext cx="1806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 Синявский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1D445-580F-4B69-BB57-E9EEBD4C896C}"/>
              </a:ext>
            </a:extLst>
          </p:cNvPr>
          <p:cNvSpPr txBox="1"/>
          <p:nvPr/>
        </p:nvSpPr>
        <p:spPr>
          <a:xfrm>
            <a:off x="448993" y="1987826"/>
            <a:ext cx="537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DC7C4-620F-4E41-88E5-4BD0821C3026}"/>
              </a:ext>
            </a:extLst>
          </p:cNvPr>
          <p:cNvSpPr txBox="1"/>
          <p:nvPr/>
        </p:nvSpPr>
        <p:spPr>
          <a:xfrm>
            <a:off x="448993" y="2951922"/>
            <a:ext cx="611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9395F-7CE9-4597-BF9A-B7E6721158D9}"/>
              </a:ext>
            </a:extLst>
          </p:cNvPr>
          <p:cNvSpPr txBox="1"/>
          <p:nvPr/>
        </p:nvSpPr>
        <p:spPr>
          <a:xfrm>
            <a:off x="448994" y="3776870"/>
            <a:ext cx="611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65629-D9EC-4C02-8103-D96AE9488B7A}"/>
              </a:ext>
            </a:extLst>
          </p:cNvPr>
          <p:cNvSpPr txBox="1"/>
          <p:nvPr/>
        </p:nvSpPr>
        <p:spPr>
          <a:xfrm>
            <a:off x="1060255" y="3897723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53DF5C-B89C-4964-980D-B985EAA31F49}"/>
              </a:ext>
            </a:extLst>
          </p:cNvPr>
          <p:cNvSpPr/>
          <p:nvPr/>
        </p:nvSpPr>
        <p:spPr>
          <a:xfrm>
            <a:off x="1060254" y="3085106"/>
            <a:ext cx="1590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ОТЕЦ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99D0D27-EE0B-44D9-8D68-6E289BD47239}"/>
              </a:ext>
            </a:extLst>
          </p:cNvPr>
          <p:cNvSpPr/>
          <p:nvPr/>
        </p:nvSpPr>
        <p:spPr>
          <a:xfrm>
            <a:off x="986320" y="2100500"/>
            <a:ext cx="1398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5852DC-B6C3-48D2-A4C4-21E455CB3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75"/>
          <a:stretch/>
        </p:blipFill>
        <p:spPr>
          <a:xfrm>
            <a:off x="986320" y="4710340"/>
            <a:ext cx="1397726" cy="166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282EEA-27D7-4CC0-AFD6-D327B4234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18" y="286247"/>
            <a:ext cx="2594789" cy="172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5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F14DF9-2940-4AE8-A61D-515E31136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4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C31605-29A3-489C-AD44-6E09711C2E48}"/>
              </a:ext>
            </a:extLst>
          </p:cNvPr>
          <p:cNvSpPr/>
          <p:nvPr/>
        </p:nvSpPr>
        <p:spPr>
          <a:xfrm>
            <a:off x="449555" y="1047010"/>
            <a:ext cx="467903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Поэты не рождаются случайно.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летят на землю с высоты.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жизнь окружена глубокой тайной,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Хотя они открыты и просты.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 таких божественных посланцев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печальны и верны мечте,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хаосе проблем их души вечно светят тем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Мирам, что заблудились в темноте.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Актёры, музыканты и поэты -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Целители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уставших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наших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душ.</a:t>
            </a:r>
          </a:p>
          <a:p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Игорь Тальков</a:t>
            </a:r>
          </a:p>
          <a:p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Игорь Тальков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BC4ED7-B3DF-4D70-A9A8-2234C1821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155" y="5031132"/>
            <a:ext cx="714430" cy="873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3B0C8A-15D2-4FB0-806D-830E0ADAE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76" y="5312581"/>
            <a:ext cx="807056" cy="80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B99C41-49FD-438F-99D9-553078D30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872" y="354161"/>
            <a:ext cx="748138" cy="9525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136B77-DDB4-4DCF-ADD9-CBE579CDC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77" y="1121133"/>
            <a:ext cx="1018546" cy="1234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452A23-AE03-4034-B949-0C2A2E2C2E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4"/>
          <a:stretch/>
        </p:blipFill>
        <p:spPr>
          <a:xfrm>
            <a:off x="7379808" y="589644"/>
            <a:ext cx="924752" cy="1008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16E15C-DA71-4E47-8CA1-2236572666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89" y="2264270"/>
            <a:ext cx="901149" cy="1052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80F811C-A550-4ED8-8799-241B5F9E6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92" y="5544391"/>
            <a:ext cx="1529235" cy="86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3ADE04-8DC5-4CE5-B97F-B5B6DD9BB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2599" y="1121133"/>
            <a:ext cx="901149" cy="1029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BBBE1A-BF56-4C9B-9CE2-D08413E1F1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0337" y="5044856"/>
            <a:ext cx="945347" cy="8601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425A0BA-E58C-4C61-B444-68A0DFC84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000"/>
          <a:stretch/>
        </p:blipFill>
        <p:spPr>
          <a:xfrm>
            <a:off x="10415530" y="2096084"/>
            <a:ext cx="901149" cy="950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F6B4CD9-401B-4DAF-BD1C-72E19916D6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0322" y="4248085"/>
            <a:ext cx="709171" cy="952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E0AEEF6-0D19-4CB6-AACB-0DE8F96FC0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5169" y="3917502"/>
            <a:ext cx="1091920" cy="952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2A1776A-1232-4051-B0CC-52F5B48C94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70" y="2790723"/>
            <a:ext cx="1081205" cy="1350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4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B3E37D-6A2C-4F91-8DC6-201E0ACA87ED}"/>
              </a:ext>
            </a:extLst>
          </p:cNvPr>
          <p:cNvSpPr/>
          <p:nvPr/>
        </p:nvSpPr>
        <p:spPr>
          <a:xfrm>
            <a:off x="235473" y="404178"/>
            <a:ext cx="422744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жизни тр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Теснится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ль в сердце гр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сть,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молитв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Тверж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наиз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сть.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благодатная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созвучьи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 живых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дышит непонятная,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Святая прелесть в них.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душ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брем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Сомненье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леко –</a:t>
            </a:r>
          </a:p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л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гко, л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гко…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1839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3BD445-1F6D-4152-BDC6-2D4203889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3" t="1854" r="19175" b="7363"/>
          <a:stretch/>
        </p:blipFill>
        <p:spPr>
          <a:xfrm flipH="1">
            <a:off x="6610186" y="381266"/>
            <a:ext cx="3631094" cy="4477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3E055F-37C0-4220-A866-99C2D96B0144}"/>
              </a:ext>
            </a:extLst>
          </p:cNvPr>
          <p:cNvSpPr/>
          <p:nvPr/>
        </p:nvSpPr>
        <p:spPr>
          <a:xfrm>
            <a:off x="5621574" y="508238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печали и сомнений к просветлению и умиротворению.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метаморфоза возможна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если заручиться помощью «живых слов» «молитвы чудной»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DCA962-743B-4280-A5D0-C5800F8835B4}"/>
              </a:ext>
            </a:extLst>
          </p:cNvPr>
          <p:cNvSpPr/>
          <p:nvPr/>
        </p:nvSpPr>
        <p:spPr>
          <a:xfrm>
            <a:off x="442009" y="6414414"/>
            <a:ext cx="4020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***Трёхчастная композиция, ассонанс,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AA5DFE-3D75-497A-9098-D1BBB7C62C03}"/>
              </a:ext>
            </a:extLst>
          </p:cNvPr>
          <p:cNvSpPr/>
          <p:nvPr/>
        </p:nvSpPr>
        <p:spPr>
          <a:xfrm>
            <a:off x="4288024" y="6421962"/>
            <a:ext cx="1045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антитеза</a:t>
            </a:r>
          </a:p>
        </p:txBody>
      </p:sp>
    </p:spTree>
    <p:extLst>
      <p:ext uri="{BB962C8B-B14F-4D97-AF65-F5344CB8AC3E}">
        <p14:creationId xmlns:p14="http://schemas.microsoft.com/office/powerpoint/2010/main" val="2683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2D8A0D-CDC8-4D57-A925-F08D2D6BCEB4}"/>
              </a:ext>
            </a:extLst>
          </p:cNvPr>
          <p:cNvSpPr/>
          <p:nvPr/>
        </p:nvSpPr>
        <p:spPr>
          <a:xfrm>
            <a:off x="1057523" y="841573"/>
            <a:ext cx="1025718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 в прозе «Русский язык»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И.С. Тургенев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дни сомнений, во дни тягостных раздумий о судьбах моей родины, — ты один мне поддержка и опора, о великий, могучий, правдивый и свободный русский язык! Не будь тебя — как не впасть в отчаяние при виде всего, что совершается дома? Но нельзя верить, чтобы такой язык не был дан великому  народу!                                                                                              (1882 г.)</a:t>
            </a:r>
          </a:p>
          <a:p>
            <a:pPr algn="just">
              <a:lnSpc>
                <a:spcPct val="150000"/>
              </a:lnSpc>
            </a:pPr>
            <a:endParaRPr lang="ru-RU" sz="2400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2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C12F39-1424-49AF-AB06-F8BC9A1A5BB4}"/>
              </a:ext>
            </a:extLst>
          </p:cNvPr>
          <p:cNvSpPr/>
          <p:nvPr/>
        </p:nvSpPr>
        <p:spPr>
          <a:xfrm>
            <a:off x="373711" y="751344"/>
            <a:ext cx="112113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Древнерусское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языкъ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(речь, орган вкуса). Примерно с XI в. засвидетельствовано значение «речь». Общеславянское слово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jezykъ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восходит к индоевропейской основе. По мнению исследователей, исходя из наиболее вероятного исходного значения («речь»), можно предположить, что корень в этом слове имеет отношение к общеславянскому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vezati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начальным v, вероятно, под влиянием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современном русском языке слово имеет множество значений: 1. Система звуковых и грамматических средств, служащая для выражения мыслей людей;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Речь, способность говорить; 3. Народ (устар.)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4. Мышечный орган во рту человека и животных; 5. Что-либо, имеющее удлиненную форму (язык колокола, пламени и т. п.) (перен.)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39608E-1879-4E65-B9E1-7D0B0CBDF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8"/>
          <a:stretch/>
        </p:blipFill>
        <p:spPr>
          <a:xfrm rot="16200000">
            <a:off x="5027625" y="180925"/>
            <a:ext cx="2554545" cy="97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1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AAC826-2397-44D3-AED8-AF584300C134}"/>
              </a:ext>
            </a:extLst>
          </p:cNvPr>
          <p:cNvSpPr/>
          <p:nvPr/>
        </p:nvSpPr>
        <p:spPr>
          <a:xfrm>
            <a:off x="105217" y="726314"/>
            <a:ext cx="724178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дни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сомнений, </a:t>
            </a: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дни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тягостных раз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 о 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судьбах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моей родины, — ты </a:t>
            </a: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мне поддержка и опора,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о великий,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могучий,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правдивый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и свободный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 тебя — как 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впасть в отчаяние при виде всего,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совершается 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а? Но нельзя верить, чтобы такой 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дан великому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у!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1882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E933E-5C13-48AA-B17B-2C0AE3A51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119" y="114205"/>
            <a:ext cx="4871664" cy="382167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A014AC-52EE-4FD8-AEC3-52A11DD106D9}"/>
              </a:ext>
            </a:extLst>
          </p:cNvPr>
          <p:cNvSpPr/>
          <p:nvPr/>
        </p:nvSpPr>
        <p:spPr>
          <a:xfrm>
            <a:off x="8080437" y="3354626"/>
            <a:ext cx="2898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Сергеевич Тургенев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9222849-F674-43DF-A405-9AE4223156F4}"/>
              </a:ext>
            </a:extLst>
          </p:cNvPr>
          <p:cNvSpPr/>
          <p:nvPr/>
        </p:nvSpPr>
        <p:spPr>
          <a:xfrm>
            <a:off x="1592747" y="114205"/>
            <a:ext cx="2185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F448C-59B8-4BA5-ABE0-AA6E3273FED4}"/>
              </a:ext>
            </a:extLst>
          </p:cNvPr>
          <p:cNvSpPr txBox="1"/>
          <p:nvPr/>
        </p:nvSpPr>
        <p:spPr>
          <a:xfrm>
            <a:off x="235724" y="401608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«Судьба» происходит от православного «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sodьba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образованного от слова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(рус. Суд)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C9CA88-4E6B-4F6F-AA58-D0F4A4197C66}"/>
              </a:ext>
            </a:extLst>
          </p:cNvPr>
          <p:cNvSpPr/>
          <p:nvPr/>
        </p:nvSpPr>
        <p:spPr>
          <a:xfrm>
            <a:off x="285013" y="6176187"/>
            <a:ext cx="10010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Синонимы: рок, предназначение, ноша, жребий, удел, фортуна,</a:t>
            </a:r>
            <a:r>
              <a:rPr lang="ru-RU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DC92AA-05BE-4CF4-9C61-4C28E62EC449}"/>
              </a:ext>
            </a:extLst>
          </p:cNvPr>
          <p:cNvSpPr/>
          <p:nvPr/>
        </p:nvSpPr>
        <p:spPr>
          <a:xfrm>
            <a:off x="285012" y="4367629"/>
            <a:ext cx="11671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СУДЬБА – образовано от глагола СУДИТЬ/-СУЖДАТЬ при помощи -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как в словах борьба, служба. Представление о СУДЬБЕ основано на сочетании двух древних корней слова СУД: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«собрание, соединение» и *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dhē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«деть,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де́ло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Суффикс -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придает смысл «подчинение, послушание, покорность».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Покоряясь СУДЬБЕ, человек делает то, что СУЖДЕНО роком.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Рокъ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реку – речь – это этимологически одно слово, в котором исторически чередуются гласные о/е и согласные к/ч.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Судьба определяется роком (приговором) </a:t>
            </a:r>
          </a:p>
        </p:txBody>
      </p:sp>
    </p:spTree>
    <p:extLst>
      <p:ext uri="{BB962C8B-B14F-4D97-AF65-F5344CB8AC3E}">
        <p14:creationId xmlns:p14="http://schemas.microsoft.com/office/powerpoint/2010/main" val="25464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72BCC8-D568-48DC-879F-1429779B2996}"/>
              </a:ext>
            </a:extLst>
          </p:cNvPr>
          <p:cNvSpPr/>
          <p:nvPr/>
        </p:nvSpPr>
        <p:spPr>
          <a:xfrm>
            <a:off x="352509" y="307539"/>
            <a:ext cx="522135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Мужество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(из цикла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Ветер войны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стихотворение-манифест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Призыв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8A02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знаем, что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ныне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лежит на весах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что совершается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ныне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мужества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пробил на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наших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часах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мужество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8A02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покинет.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страшно под пулями мертвыми лечь,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горько остаться без крова,-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8A02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сохраним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8A02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тебя, русская речь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8A02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Великое русское слово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Свободным и чистым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8A02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тебя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пронесем,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внукам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дадим, и от плена спасем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Навеки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1942 г.                     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6EBABF-4D2F-412F-82F4-207DC8624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0"/>
            <a:ext cx="600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A6668A-E805-4321-94D9-59969C2A378A}"/>
              </a:ext>
            </a:extLst>
          </p:cNvPr>
          <p:cNvSpPr/>
          <p:nvPr/>
        </p:nvSpPr>
        <p:spPr>
          <a:xfrm>
            <a:off x="182880" y="1035945"/>
            <a:ext cx="78797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Философская энциклопедия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раскрывает термин мужество как важнейшую античную добродетель, характеризующую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нравственную меру в преодолении страха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одна из четырех добродетелей античности (наряду с умеренностью, мудростью и справедливостью).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 «Русская цивилизация»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мужество как важнейшую средневековую добродетель (к четырем античным добродетелям добавляются три христианские – вера, надежда, любовь): «Мужество - одна из семи человеческих добродетелей, означающих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стойкость в беде и борьбе, духовную крепость, спокойную смелость в бою и опасностях, терпение и постоянство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«Психологический словарь»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(социально-нравственный смысл): «Мужество - этическая категория, обозначающая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волевую способность души защищать добро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ценой жизни и здоровья; нравственное качество личности человека, когда он преодолевает, контролирует, не теряет присутствия духа при решительных действиях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сложной и опасной ситуации, мобилизует все силы для достижения цели.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CC3717-B928-40CA-94B4-3FE5B5F483E9}"/>
              </a:ext>
            </a:extLst>
          </p:cNvPr>
          <p:cNvSpPr/>
          <p:nvPr/>
        </p:nvSpPr>
        <p:spPr>
          <a:xfrm>
            <a:off x="182880" y="389614"/>
            <a:ext cx="8380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- 1) </a:t>
            </a: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Спокойная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храбрость, присутствие духа в опасности, в беде.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2) </a:t>
            </a: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Душевная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стойкость и смелость.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FAA8F2-A313-4F1D-BF29-5F033E6D6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36"/>
          <a:stretch/>
        </p:blipFill>
        <p:spPr>
          <a:xfrm>
            <a:off x="8311683" y="0"/>
            <a:ext cx="3538409" cy="35599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54AFE8-E1AD-4FC7-830D-DA168FAF7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0" r="8156"/>
          <a:stretch/>
        </p:blipFill>
        <p:spPr>
          <a:xfrm>
            <a:off x="8311682" y="3372347"/>
            <a:ext cx="3538409" cy="34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EE0550-1E86-481E-A2A3-FCC3A1786E32}"/>
              </a:ext>
            </a:extLst>
          </p:cNvPr>
          <p:cNvSpPr/>
          <p:nvPr/>
        </p:nvSpPr>
        <p:spPr>
          <a:xfrm>
            <a:off x="206735" y="71562"/>
            <a:ext cx="372121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Этимология слова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греческом слово мужество –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andreia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восходит к существительному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andros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«муж, взрослый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В значении греческого слова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thymos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тюмос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яростный), означает принадлежащее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волевой части души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«присутствие духа», «осознание своей внутренней силы и уверенность в себе в трудных обстоятельствах», способность бесстрашно противостоять опасности.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славянской этимологии происходит от праславянской формы «муж» («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mǫžь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»), от которой в числе прочего происходит древнерусское -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имеющее сходное звучание во всех славянских языках. Родственным значением является древнеиндийское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mánuṣ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муж».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(по словарю М. Фасмера)                                                      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C0D916-5472-47A1-8DDB-C20A4F40E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53" y="351845"/>
            <a:ext cx="8205747" cy="61543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78C104-B9DB-4293-8F00-FD5B22F90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6"/>
          <a:stretch/>
        </p:blipFill>
        <p:spPr>
          <a:xfrm rot="5400000">
            <a:off x="-253450" y="208904"/>
            <a:ext cx="6902545" cy="63956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C345A2-2FEF-4A41-87BE-5C4850BCB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5642" y="-75804"/>
            <a:ext cx="5796358" cy="69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1160</Words>
  <Application>Microsoft Office PowerPoint</Application>
  <PresentationFormat>Широкоэкранный</PresentationFormat>
  <Paragraphs>138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Как использовать анализ  русской патриотической лирики  на уроках литературы и внеурочных занятиях?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2023-02-26T13:49:46Z</dcterms:created>
  <dcterms:modified xsi:type="dcterms:W3CDTF">2023-08-21T00:45:07Z</dcterms:modified>
</cp:coreProperties>
</file>