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4" r:id="rId2"/>
    <p:sldId id="292" r:id="rId3"/>
    <p:sldId id="266" r:id="rId4"/>
    <p:sldId id="269" r:id="rId5"/>
    <p:sldId id="271" r:id="rId6"/>
    <p:sldId id="273" r:id="rId7"/>
    <p:sldId id="274" r:id="rId8"/>
    <p:sldId id="276" r:id="rId9"/>
    <p:sldId id="298" r:id="rId10"/>
    <p:sldId id="299" r:id="rId11"/>
    <p:sldId id="303" r:id="rId12"/>
    <p:sldId id="297" r:id="rId13"/>
    <p:sldId id="300" r:id="rId14"/>
    <p:sldId id="293" r:id="rId15"/>
    <p:sldId id="304" r:id="rId16"/>
    <p:sldId id="284" r:id="rId17"/>
    <p:sldId id="305" r:id="rId18"/>
    <p:sldId id="291" r:id="rId19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852"/>
    <a:srgbClr val="DAE6CD"/>
    <a:srgbClr val="A80000"/>
    <a:srgbClr val="010C1D"/>
    <a:srgbClr val="FF6600"/>
    <a:srgbClr val="700000"/>
    <a:srgbClr val="2C45B1"/>
    <a:srgbClr val="DBF0F3"/>
    <a:srgbClr val="68825F"/>
    <a:srgbClr val="2A4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428" y="-18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0B631-3F93-4B44-A57C-A8B1954238C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7DD7B-9D89-4381-8093-547C4026C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1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87801" y="243840"/>
            <a:ext cx="952627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859" y="882376"/>
            <a:ext cx="8098155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8993" y="3869635"/>
            <a:ext cx="7123886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607662" y="3733800"/>
            <a:ext cx="668655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2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5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762000"/>
            <a:ext cx="1888331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8687" y="762000"/>
            <a:ext cx="6036469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9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91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970" y="1173575"/>
            <a:ext cx="8098155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9316" y="4154520"/>
            <a:ext cx="7124891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609725" y="4020408"/>
            <a:ext cx="66865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24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8688" y="2057399"/>
            <a:ext cx="386334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435" y="2057400"/>
            <a:ext cx="386334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8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688" y="2001511"/>
            <a:ext cx="386334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688" y="2721483"/>
            <a:ext cx="386334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703" y="1999032"/>
            <a:ext cx="386334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703" y="2719322"/>
            <a:ext cx="386334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3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1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4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1097280"/>
            <a:ext cx="3194685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79" y="1097280"/>
            <a:ext cx="4234815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88" y="2834640"/>
            <a:ext cx="3194685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5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1097280"/>
            <a:ext cx="3194685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8264" y="1069847"/>
            <a:ext cx="4955477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88" y="2834640"/>
            <a:ext cx="3194685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6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87801" y="243840"/>
            <a:ext cx="952627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8688" y="609600"/>
            <a:ext cx="802386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688" y="2057400"/>
            <a:ext cx="8021708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8684" y="6223829"/>
            <a:ext cx="1892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A3114E2-A0C9-4704-9391-28E1DDAB9163}" type="datetimeFigureOut">
              <a:rPr lang="ru-RU" smtClean="0"/>
              <a:pPr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8683" y="6223829"/>
            <a:ext cx="3833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244" y="6223829"/>
            <a:ext cx="1386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EC67EC1-DD58-4B8C-96BB-EB11616086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04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7" Type="http://schemas.openxmlformats.org/officeDocument/2006/relationships/image" Target="../media/image81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88931"/>
              </p:ext>
            </p:extLst>
          </p:nvPr>
        </p:nvGraphicFramePr>
        <p:xfrm>
          <a:off x="294947" y="247002"/>
          <a:ext cx="9373553" cy="5986158"/>
        </p:xfrm>
        <a:graphic>
          <a:graphicData uri="http://schemas.openxmlformats.org/drawingml/2006/table">
            <a:tbl>
              <a:tblPr firstRow="1" bandRow="1"/>
              <a:tblGrid>
                <a:gridCol w="2400956"/>
                <a:gridCol w="4297977"/>
                <a:gridCol w="2674620"/>
              </a:tblGrid>
              <a:tr h="839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Модели 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</a:t>
                      </a:r>
                      <a:endParaRPr lang="ru-RU" sz="2400" kern="1200" dirty="0" smtClean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познавательной </a:t>
                      </a:r>
                      <a:r>
                        <a:rPr lang="ru-RU" sz="2400" kern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активности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Ключевой </a:t>
                      </a:r>
                      <a:r>
                        <a:rPr lang="ru-RU" sz="2400" kern="12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</a:t>
                      </a:r>
                      <a:endParaRPr lang="ru-RU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81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Активизирующая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проблемных ситуаций, опора на познавательные </a:t>
                      </a: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потребности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«познавательный интерес»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Формирующая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знаний и умений с </a:t>
                      </a: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заданными </a:t>
                      </a: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качествами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«умственное действие»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Развивающая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снабжение новыми средствами учебной деятельности  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«способы деятельности»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Личностная </a:t>
                      </a:r>
                      <a:endParaRPr lang="ru-RU" sz="2400" b="1" kern="1200" dirty="0" smtClean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познавательных, </a:t>
                      </a: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нравственных </a:t>
                      </a: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 </a:t>
                      </a: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высоком уровне трудности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«целостный личностный рост»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Свободная </a:t>
                      </a:r>
                      <a:endParaRPr lang="ru-RU" sz="2400" b="1" kern="1200" dirty="0" smtClean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учет внутренней инициативы ребенка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«свобода </a:t>
                      </a: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выбора</a:t>
                      </a: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9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Обогащающая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</a:t>
                      </a:r>
                      <a:r>
                        <a:rPr lang="ru-RU" sz="22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актуализации, усложнения, обогащения и наращивания ментального опыта 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«индивидуальный ментальный опыт»</a:t>
                      </a:r>
                      <a:endParaRPr lang="ru-RU" sz="2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66" marR="66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73065" y="6233160"/>
            <a:ext cx="347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О.Л.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Алагуева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E4BE32C-23B6-4929-9392-8F3B72D85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4127" b="18305"/>
          <a:stretch/>
        </p:blipFill>
        <p:spPr>
          <a:xfrm rot="20696556">
            <a:off x="4629798" y="973328"/>
            <a:ext cx="3281693" cy="2095383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92192F3-24DD-48F0-BC1B-881C5B5F7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8954">
            <a:off x="7209654" y="1105160"/>
            <a:ext cx="2883037" cy="187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2">
            <a:extLst>
              <a:ext uri="{FF2B5EF4-FFF2-40B4-BE49-F238E27FC236}">
                <a16:creationId xmlns:a16="http://schemas.microsoft.com/office/drawing/2014/main" xmlns="" id="{6E20D1CE-4D03-49CC-B447-4D11FFD3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8977" r="4101" b="9543"/>
          <a:stretch/>
        </p:blipFill>
        <p:spPr>
          <a:xfrm rot="4731193">
            <a:off x="2346297" y="4364348"/>
            <a:ext cx="2901717" cy="16322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A4CF24-2DEB-418C-B6EF-6561D6A5C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5829" r="4546" b="7505"/>
          <a:stretch/>
        </p:blipFill>
        <p:spPr>
          <a:xfrm rot="21141250">
            <a:off x="6652261" y="2920312"/>
            <a:ext cx="2950140" cy="2185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261CAE-50BB-4368-8D89-522E698C4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7210" r="3024" b="30287"/>
          <a:stretch/>
        </p:blipFill>
        <p:spPr>
          <a:xfrm rot="234074">
            <a:off x="6421121" y="4815209"/>
            <a:ext cx="2790115" cy="17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5697CA-0F69-4E1D-AF0E-232C9F70AF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r="14950" b="15017"/>
          <a:stretch/>
        </p:blipFill>
        <p:spPr>
          <a:xfrm rot="21250223">
            <a:off x="476220" y="952647"/>
            <a:ext cx="3298393" cy="209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900ECA-BA82-4DBC-B589-3962DAB119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9382" r="2766" b="699"/>
          <a:stretch/>
        </p:blipFill>
        <p:spPr>
          <a:xfrm rot="5400000">
            <a:off x="-32401" y="2449742"/>
            <a:ext cx="2697518" cy="16181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8B378A-335F-4B30-A717-0C81D1866C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2533" flipV="1">
            <a:off x="294716" y="4394917"/>
            <a:ext cx="2878969" cy="20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113611" y="144228"/>
            <a:ext cx="7680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5C7852"/>
                </a:solidFill>
                <a:effectLst>
                  <a:reflection blurRad="12700" stA="50000" endPos="50000" dist="5000" dir="5400000" sy="-100000" rotWithShape="0"/>
                </a:effectLst>
                <a:latin typeface="Arial Narrow" panose="020B0606020202030204" pitchFamily="34" charset="0"/>
              </a:rPr>
              <a:t>Внеклассная работа по предмету</a:t>
            </a:r>
            <a:endParaRPr lang="ru-RU" sz="3600" b="1" cap="all" spc="0" dirty="0">
              <a:ln w="0"/>
              <a:solidFill>
                <a:srgbClr val="5C7852"/>
              </a:solidFill>
              <a:effectLst>
                <a:reflection blurRad="12700" stA="50000" endPos="50000" dist="5000" dir="5400000" sy="-100000" rotWithShape="0"/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E847EC-8A6F-4DD9-9F3C-9B8D26F662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6" t="34640" r="21597" b="18729"/>
          <a:stretch/>
        </p:blipFill>
        <p:spPr>
          <a:xfrm>
            <a:off x="2742789" y="1855334"/>
            <a:ext cx="2945076" cy="192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191B76-83AA-4F15-AB6E-D9F1C19D84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14554" r="10711" b="31472"/>
          <a:stretch/>
        </p:blipFill>
        <p:spPr>
          <a:xfrm rot="5400000">
            <a:off x="4268983" y="4477775"/>
            <a:ext cx="2837762" cy="1352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18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16380" r="32993" b="16810"/>
          <a:stretch/>
        </p:blipFill>
        <p:spPr bwMode="auto">
          <a:xfrm>
            <a:off x="204952" y="236482"/>
            <a:ext cx="9538138" cy="635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29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em\Documents\фото класса\IMG-43bd11c2368406de4799e35f4e3388f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17369" r="19338" b="16999"/>
          <a:stretch/>
        </p:blipFill>
        <p:spPr bwMode="auto">
          <a:xfrm>
            <a:off x="7564706" y="2016478"/>
            <a:ext cx="1175014" cy="162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44" y="5128551"/>
            <a:ext cx="1798176" cy="149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4370" r="3964" b="6606"/>
          <a:stretch/>
        </p:blipFill>
        <p:spPr>
          <a:xfrm>
            <a:off x="6852204" y="650784"/>
            <a:ext cx="1887516" cy="138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t="9829" r="19486"/>
          <a:stretch/>
        </p:blipFill>
        <p:spPr>
          <a:xfrm>
            <a:off x="1210754" y="2071570"/>
            <a:ext cx="1976856" cy="1530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13250" r="5303" b="11717"/>
          <a:stretch/>
        </p:blipFill>
        <p:spPr>
          <a:xfrm>
            <a:off x="5062261" y="5168659"/>
            <a:ext cx="1907627" cy="14656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54" y="650784"/>
            <a:ext cx="2020236" cy="14343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6876"/>
          <a:stretch/>
        </p:blipFill>
        <p:spPr>
          <a:xfrm>
            <a:off x="3230991" y="650784"/>
            <a:ext cx="1854600" cy="13656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48" y="650784"/>
            <a:ext cx="1824968" cy="14207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 r="8021"/>
          <a:stretch/>
        </p:blipFill>
        <p:spPr>
          <a:xfrm>
            <a:off x="3164247" y="2048125"/>
            <a:ext cx="2226574" cy="15729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20861"/>
          <a:stretch/>
        </p:blipFill>
        <p:spPr>
          <a:xfrm>
            <a:off x="3230990" y="3628333"/>
            <a:ext cx="2218476" cy="1595143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50" y="5223476"/>
            <a:ext cx="1844003" cy="14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67" y="3628333"/>
            <a:ext cx="1739053" cy="150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/>
          <a:stretch/>
        </p:blipFill>
        <p:spPr>
          <a:xfrm>
            <a:off x="3026653" y="5200964"/>
            <a:ext cx="2013895" cy="1443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11" y="2048124"/>
            <a:ext cx="2216253" cy="15907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21" y="3638906"/>
            <a:ext cx="1692229" cy="1562058"/>
          </a:xfrm>
          <a:prstGeom prst="rect">
            <a:avLst/>
          </a:prstGeom>
        </p:spPr>
      </p:pic>
      <p:pic>
        <p:nvPicPr>
          <p:cNvPr id="3075" name="Picture 3" descr="C:\Users\oem\Documents\фото класса\для ролика\IMG-438368052f46bcb22fa37e6f4b7f50ec-V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0" b="17594"/>
          <a:stretch/>
        </p:blipFill>
        <p:spPr bwMode="auto">
          <a:xfrm>
            <a:off x="1210754" y="3601853"/>
            <a:ext cx="2020236" cy="16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53622" y="144228"/>
            <a:ext cx="34002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5C7852"/>
                </a:solidFill>
                <a:effectLst>
                  <a:reflection blurRad="12700" stA="50000" endPos="50000" dist="5000" dir="5400000" sy="-100000" rotWithShape="0"/>
                </a:effectLst>
                <a:latin typeface="Arial Narrow" panose="020B0606020202030204" pitchFamily="34" charset="0"/>
              </a:rPr>
              <a:t>ШКОЛА  УСПЕХА</a:t>
            </a:r>
            <a:endParaRPr lang="ru-RU" sz="3600" b="1" cap="all" spc="0" dirty="0">
              <a:ln w="0"/>
              <a:solidFill>
                <a:srgbClr val="5C7852"/>
              </a:solidFill>
              <a:effectLst>
                <a:reflection blurRad="12700" stA="50000" endPos="50000" dist="5000" dir="5400000" sy="-100000" rotWithShape="0"/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43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5675586" y="1491009"/>
            <a:ext cx="4035973" cy="48827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6344" y="4292712"/>
            <a:ext cx="5092262" cy="2081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8743" y="1490919"/>
            <a:ext cx="5092262" cy="26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531" y="2523551"/>
            <a:ext cx="1837853" cy="1299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9035" y="2534726"/>
            <a:ext cx="1867534" cy="1336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32012" r="12051"/>
          <a:stretch/>
        </p:blipFill>
        <p:spPr>
          <a:xfrm>
            <a:off x="966852" y="4854049"/>
            <a:ext cx="1730716" cy="1395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5147" y="2553327"/>
            <a:ext cx="1837851" cy="1299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21229" r="19228"/>
          <a:stretch/>
        </p:blipFill>
        <p:spPr>
          <a:xfrm>
            <a:off x="2987176" y="4854049"/>
            <a:ext cx="1681399" cy="1353041"/>
          </a:xfrm>
          <a:prstGeom prst="rect">
            <a:avLst/>
          </a:prstGeom>
        </p:spPr>
      </p:pic>
      <p:pic>
        <p:nvPicPr>
          <p:cNvPr id="4098" name="Picture 2" descr="C:\Users\oem\Documents\фотографии\общие класс\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r="8520"/>
          <a:stretch/>
        </p:blipFill>
        <p:spPr bwMode="auto">
          <a:xfrm>
            <a:off x="7792939" y="2179972"/>
            <a:ext cx="1714844" cy="12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36889"/>
          <a:stretch/>
        </p:blipFill>
        <p:spPr>
          <a:xfrm>
            <a:off x="5893589" y="3559201"/>
            <a:ext cx="1744687" cy="1284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39" y="3577923"/>
            <a:ext cx="1714844" cy="1247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89" y="2132985"/>
            <a:ext cx="1756476" cy="1317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8" y="4916202"/>
            <a:ext cx="1724679" cy="1315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4031" r="7873"/>
          <a:stretch/>
        </p:blipFill>
        <p:spPr>
          <a:xfrm>
            <a:off x="7792939" y="4916201"/>
            <a:ext cx="1714844" cy="124095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62882" y="1656752"/>
            <a:ext cx="33249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Техники самопознания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9821" y="4278501"/>
            <a:ext cx="22236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Методика ИПР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6056" y="1547542"/>
            <a:ext cx="24000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Технология КДТ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0568" y="601428"/>
            <a:ext cx="80249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5C7852"/>
                </a:solidFill>
                <a:effectLst>
                  <a:reflection blurRad="12700" stA="50000" endPos="50000" dist="5000" dir="5400000" sy="-100000" rotWithShape="0"/>
                </a:effectLst>
                <a:latin typeface="Arial Narrow" panose="020B0606020202030204" pitchFamily="34" charset="0"/>
              </a:rPr>
              <a:t>Воспитательная работа с классом</a:t>
            </a:r>
            <a:endParaRPr lang="ru-RU" sz="3600" b="1" cap="all" spc="0" dirty="0">
              <a:ln w="0"/>
              <a:solidFill>
                <a:srgbClr val="5C7852"/>
              </a:solidFill>
              <a:effectLst>
                <a:reflection blurRad="12700" stA="50000" endPos="50000" dist="5000" dir="5400000" sy="-100000" rotWithShape="0"/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1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095" y="623296"/>
            <a:ext cx="9658349" cy="29260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400" dirty="0" smtClean="0"/>
              <a:t>МОНИТОРИНГ</a:t>
            </a:r>
            <a:br>
              <a:rPr lang="ru-RU" sz="4400" dirty="0" smtClean="0"/>
            </a:br>
            <a:r>
              <a:rPr lang="ru-RU" sz="4400" dirty="0" smtClean="0"/>
              <a:t> функциональной грамотности </a:t>
            </a:r>
            <a:br>
              <a:rPr lang="ru-RU" sz="4400" dirty="0" smtClean="0"/>
            </a:b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48" b="89557" l="3612" r="95034">
                        <a14:foregroundMark x1="11738" y1="65190" x2="11964" y2="42405"/>
                        <a14:foregroundMark x1="21445" y1="17089" x2="30248" y2="25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9" y="4082426"/>
            <a:ext cx="3160355" cy="27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34268" r="52138" b="8405"/>
          <a:stretch/>
        </p:blipFill>
        <p:spPr bwMode="auto">
          <a:xfrm>
            <a:off x="1387366" y="409901"/>
            <a:ext cx="7005934" cy="627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7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751886" y="2924297"/>
            <a:ext cx="2418269" cy="16262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РЕАЛЬНАЯ СИТУАЦИЯ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3732708" y="1026862"/>
            <a:ext cx="2496277" cy="1290670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КОНТЕКСТ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640474" y="1794947"/>
            <a:ext cx="2362309" cy="1657701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ОЦЕНИВАЕМЫЕ КОМПЕТЕНЦИИ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640473" y="4210775"/>
            <a:ext cx="2362310" cy="140175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УРОВЕНЬ СЛОЖНОСТИ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3788813" y="5015048"/>
            <a:ext cx="2504957" cy="1070442"/>
          </a:xfrm>
          <a:prstGeom prst="flowChartPunchedCard">
            <a:avLst/>
          </a:prstGeom>
          <a:solidFill>
            <a:srgbClr val="D9B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ФОРМАТ ОТВЕТА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6853397" y="1726063"/>
            <a:ext cx="2561573" cy="1726586"/>
          </a:xfrm>
          <a:prstGeom prst="flowChartMultidocumen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СОДЕРЖАТЕЛЬНАЯ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ОБЛАСТЬ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Блок-схема: внутренняя память 7"/>
          <p:cNvSpPr/>
          <p:nvPr/>
        </p:nvSpPr>
        <p:spPr>
          <a:xfrm>
            <a:off x="6853397" y="4444014"/>
            <a:ext cx="2561573" cy="1168512"/>
          </a:xfrm>
          <a:prstGeom prst="flowChartInternalStorag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ТИП ЗАДАНИЯ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 стрелкой 9"/>
          <p:cNvCxnSpPr>
            <a:stCxn id="3" idx="2"/>
            <a:endCxn id="2" idx="0"/>
          </p:cNvCxnSpPr>
          <p:nvPr/>
        </p:nvCxnSpPr>
        <p:spPr>
          <a:xfrm flipH="1">
            <a:off x="4961021" y="2188466"/>
            <a:ext cx="19826" cy="735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3"/>
            <a:endCxn id="2" idx="1"/>
          </p:cNvCxnSpPr>
          <p:nvPr/>
        </p:nvCxnSpPr>
        <p:spPr>
          <a:xfrm>
            <a:off x="3002782" y="2623799"/>
            <a:ext cx="1103252" cy="538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1"/>
            <a:endCxn id="2" idx="7"/>
          </p:cNvCxnSpPr>
          <p:nvPr/>
        </p:nvCxnSpPr>
        <p:spPr>
          <a:xfrm flipH="1">
            <a:off x="5816008" y="2589357"/>
            <a:ext cx="1037389" cy="573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1"/>
            <a:endCxn id="2" idx="5"/>
          </p:cNvCxnSpPr>
          <p:nvPr/>
        </p:nvCxnSpPr>
        <p:spPr>
          <a:xfrm flipH="1" flipV="1">
            <a:off x="5816008" y="4312366"/>
            <a:ext cx="1037389" cy="715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5" idx="3"/>
            <a:endCxn id="2" idx="3"/>
          </p:cNvCxnSpPr>
          <p:nvPr/>
        </p:nvCxnSpPr>
        <p:spPr>
          <a:xfrm flipV="1">
            <a:off x="3002783" y="4312366"/>
            <a:ext cx="1103251" cy="599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0"/>
          </p:cNvCxnSpPr>
          <p:nvPr/>
        </p:nvCxnSpPr>
        <p:spPr>
          <a:xfrm flipV="1">
            <a:off x="5041292" y="4550520"/>
            <a:ext cx="16532" cy="464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491668" y="286856"/>
            <a:ext cx="8958537" cy="73866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</a:rPr>
              <a:t>МОДЕЛЬ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</a:rPr>
              <a:t>мониторингового ЗАДАНИЯ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26184" r="35844" b="8514"/>
          <a:stretch/>
        </p:blipFill>
        <p:spPr bwMode="auto">
          <a:xfrm>
            <a:off x="220716" y="252247"/>
            <a:ext cx="9254360" cy="60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7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650134"/>
              </p:ext>
            </p:extLst>
          </p:nvPr>
        </p:nvGraphicFramePr>
        <p:xfrm>
          <a:off x="146224" y="163388"/>
          <a:ext cx="9581100" cy="6790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8324"/>
                <a:gridCol w="2927066"/>
                <a:gridCol w="3515710"/>
              </a:tblGrid>
              <a:tr h="2394117">
                <a:tc>
                  <a:txBody>
                    <a:bodyPr/>
                    <a:lstStyle/>
                    <a:p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Карандашный мастер сказал карандашу: «Ты должен знать 5 вещей,- сказал он,- прежде, чем я отправлю тебя в мир. Помня о них, ты станешь лучшим карандашом.</a:t>
                      </a:r>
                      <a:endParaRPr lang="ru-RU" sz="19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pPr algn="just"/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ПЕРВОЕ: Ты сможешь сделать много великих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вещей, но лишь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в том случае,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если ты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позволишь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Кому-то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держать тебя 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в своей руке.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ВТОРОЕ: Ты будешь переживать болезненное обтачивание, но это </a:t>
                      </a:r>
                      <a:r>
                        <a:rPr lang="ru-RU" sz="1600" dirty="0" err="1" smtClean="0">
                          <a:latin typeface="Arial Narrow" panose="020B0606020202030204" pitchFamily="34" charset="0"/>
                        </a:rPr>
                        <a:t>небходимо</a:t>
                      </a:r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, чтобы стать лучшим карандашом.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  <a:tr h="249956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                                     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                                        </a:t>
                      </a:r>
                    </a:p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                                   ТРЕТЬЕ:                    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                                 Ты  будешь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                                 способен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исправлять ошибки, которые ты совершаешь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ЧЕТВЕРТОЕ: Твоя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наиболее важная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часть будет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всегда находиться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внутри тебя.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ПЯТОЕ: Где бы тебя не использовали, </a:t>
                      </a:r>
                    </a:p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ты должен оставить СВОЙ СЛЕД. Независимо от твоего состояния ТЫ ДОЛЖЕН ПРОДОЛЖАТЬ ПИСАТЬ. 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  <a:tr h="151715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Карандаш – талантливый ученик всё понял и успешно построил свою жизнь.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25" y="175941"/>
            <a:ext cx="8543925" cy="517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6" y="3399537"/>
            <a:ext cx="1045777" cy="1045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98" y="1394463"/>
            <a:ext cx="1551689" cy="1309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57" y="4230762"/>
            <a:ext cx="2126546" cy="15949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81" y="5234149"/>
            <a:ext cx="2233616" cy="2905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14" y="304299"/>
            <a:ext cx="1797189" cy="13478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86" y="1941260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095" y="623296"/>
            <a:ext cx="9658349" cy="29260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dirty="0" smtClean="0"/>
              <a:t>Формирование </a:t>
            </a:r>
            <a:br>
              <a:rPr lang="ru-RU" sz="4000" dirty="0" smtClean="0"/>
            </a:br>
            <a:r>
              <a:rPr lang="ru-RU" sz="4000" dirty="0" smtClean="0"/>
              <a:t>функциональной грамотности </a:t>
            </a:r>
            <a:br>
              <a:rPr lang="ru-RU" sz="4000" dirty="0" smtClean="0"/>
            </a:br>
            <a:r>
              <a:rPr lang="ru-RU" sz="4000" dirty="0" smtClean="0"/>
              <a:t>в </a:t>
            </a:r>
            <a:r>
              <a:rPr lang="ru-RU" sz="4000" dirty="0"/>
              <a:t>урочной </a:t>
            </a:r>
            <a:r>
              <a:rPr lang="ru-RU" sz="4000" dirty="0" smtClean="0"/>
              <a:t>деятельности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4098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6767184" y="1969775"/>
            <a:ext cx="2941277" cy="44111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680438" y="2022157"/>
            <a:ext cx="2890827" cy="44111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" y="2017988"/>
            <a:ext cx="3612274" cy="44111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/>
          <p:cNvSpPr txBox="1">
            <a:spLocks/>
          </p:cNvSpPr>
          <p:nvPr/>
        </p:nvSpPr>
        <p:spPr>
          <a:xfrm>
            <a:off x="2986318" y="6244722"/>
            <a:ext cx="6686550" cy="368912"/>
          </a:xfrm>
          <a:prstGeom prst="rect">
            <a:avLst/>
          </a:prstGeom>
        </p:spPr>
        <p:txBody>
          <a:bodyPr vert="horz" lIns="82296" tIns="41148" rIns="82296" bIns="4114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520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Алагуева</a:t>
            </a:r>
            <a:r>
              <a:rPr lang="ru-RU" sz="252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О.Л.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4393" y="110222"/>
            <a:ext cx="67617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rgbClr val="2A43BA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Активизирующая модель </a:t>
            </a:r>
            <a:endParaRPr lang="ru-RU" sz="4800" b="1" dirty="0">
              <a:ln w="22225">
                <a:solidFill>
                  <a:srgbClr val="2A43BA"/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0161" y="663893"/>
            <a:ext cx="6179512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40" b="1" dirty="0">
                <a:solidFill>
                  <a:srgbClr val="C00000"/>
                </a:solidFill>
              </a:rPr>
              <a:t>«познавательный интерес»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711" y="1188721"/>
            <a:ext cx="9286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ментальная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карта-«внешняя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фотография»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сложных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взаимоотношений наших мыслей в конкретный момент времени.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21" y="2142827"/>
            <a:ext cx="152588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3" y="2168226"/>
            <a:ext cx="1455216" cy="12342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2" y="3618332"/>
            <a:ext cx="1443942" cy="11792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3" y="5048990"/>
            <a:ext cx="1504749" cy="119573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25" y="2243560"/>
            <a:ext cx="137755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25" y="3605297"/>
            <a:ext cx="1377553" cy="11898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23" y="2341667"/>
            <a:ext cx="1688715" cy="4156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2568953"/>
            <a:ext cx="550950" cy="10515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79" y="3367279"/>
            <a:ext cx="858102" cy="71539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87" y="4129971"/>
            <a:ext cx="901442" cy="75725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2"/>
          <a:stretch/>
        </p:blipFill>
        <p:spPr>
          <a:xfrm>
            <a:off x="6767183" y="2129080"/>
            <a:ext cx="2699026" cy="20479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2" name="Овал 31"/>
          <p:cNvSpPr/>
          <p:nvPr/>
        </p:nvSpPr>
        <p:spPr>
          <a:xfrm>
            <a:off x="7648113" y="3655108"/>
            <a:ext cx="431253" cy="5202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122925" y="3670874"/>
            <a:ext cx="431252" cy="520263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593467" y="3670875"/>
            <a:ext cx="448331" cy="5202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169033" y="3649856"/>
            <a:ext cx="431253" cy="5202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668604" y="3649855"/>
            <a:ext cx="431253" cy="520262"/>
          </a:xfrm>
          <a:prstGeom prst="ellipse">
            <a:avLst/>
          </a:prstGeom>
          <a:solidFill>
            <a:srgbClr val="010C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9202333" y="3660366"/>
            <a:ext cx="431253" cy="520262"/>
          </a:xfrm>
          <a:prstGeom prst="ellipse">
            <a:avLst/>
          </a:prstGeom>
          <a:solidFill>
            <a:srgbClr val="A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" b="5734"/>
          <a:stretch/>
        </p:blipFill>
        <p:spPr>
          <a:xfrm>
            <a:off x="6807633" y="4350556"/>
            <a:ext cx="1101617" cy="9297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09" y="4343713"/>
            <a:ext cx="1143257" cy="93660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97" y="5345721"/>
            <a:ext cx="1112353" cy="92808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73" y="5327317"/>
            <a:ext cx="1135707" cy="930311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4280138" y="4890645"/>
            <a:ext cx="16551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ПОМНЮ…</a:t>
            </a:r>
            <a:endParaRPr lang="ru-RU" sz="2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612394" y="5310011"/>
            <a:ext cx="2957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Как холодно, росисто и </a:t>
            </a:r>
            <a:endParaRPr lang="ru-RU" sz="20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как </a:t>
            </a:r>
            <a:r>
              <a:rPr lang="ru-RU" sz="2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хорошо жить на свете!</a:t>
            </a: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058478" y="6355080"/>
            <a:ext cx="6686550" cy="304800"/>
          </a:xfrm>
          <a:prstGeom prst="rect">
            <a:avLst/>
          </a:prstGeom>
        </p:spPr>
        <p:txBody>
          <a:bodyPr vert="horz" lIns="82296" tIns="41148" rIns="82296" bIns="4114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dirty="0" err="1">
                <a:latin typeface="Arial Narrow" panose="020B0606020202030204" pitchFamily="34" charset="0"/>
              </a:rPr>
              <a:t>Алагуева</a:t>
            </a:r>
            <a:r>
              <a:rPr lang="ru-RU" sz="2000" dirty="0">
                <a:latin typeface="Arial Narrow" panose="020B0606020202030204" pitchFamily="34" charset="0"/>
              </a:rPr>
              <a:t> О.Л.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0848" y="0"/>
            <a:ext cx="5992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Формирующая модель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5976" y="489365"/>
            <a:ext cx="5379999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40" b="1" dirty="0">
                <a:solidFill>
                  <a:srgbClr val="C00000"/>
                </a:solidFill>
              </a:rPr>
              <a:t>«умственное действие»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48843" y="982431"/>
            <a:ext cx="79608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проблемные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ситуации- техника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«Проблемные вопросы»</a:t>
            </a: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84797" y="1362216"/>
            <a:ext cx="94354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серия общих вопросов для учебных ситуаций (психологи):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Что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случится,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если…?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чем сильные и слабые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стороны…?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что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…похоже?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Что мы уже знаем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о...?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Каким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образом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можно использовать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для…?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Чем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похожи…?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Каким образом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влияет на…? Почему …является лучшим? </a:t>
            </a:r>
            <a:endParaRPr lang="ru-RU" altLang="ru-RU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22844" r="40021" b="16164"/>
          <a:stretch/>
        </p:blipFill>
        <p:spPr bwMode="auto">
          <a:xfrm>
            <a:off x="975357" y="2316413"/>
            <a:ext cx="4027172" cy="3839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15975" y="2324190"/>
            <a:ext cx="4465517" cy="2293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lain" startAt="3"/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«Почему?»: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Определено, каковы станции весной, осенью, зимой. А какие они летом?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Однородные члены предложения: «примут», «промелькнут»- оппозиционны? В чём суть этого противопоставления?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Как вы понимаете выражение «за спиной всегда»? 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17242" r="57227" b="18319"/>
          <a:stretch/>
        </p:blipFill>
        <p:spPr bwMode="auto">
          <a:xfrm>
            <a:off x="240306" y="3602965"/>
            <a:ext cx="1470102" cy="23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media-cdn.sygictraveldata.com/media/1200x630/612664395a40232133447d33247d38363730323231363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b="22138"/>
          <a:stretch/>
        </p:blipFill>
        <p:spPr bwMode="auto">
          <a:xfrm>
            <a:off x="5115974" y="4618177"/>
            <a:ext cx="4465518" cy="1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344600"/>
              </p:ext>
            </p:extLst>
          </p:nvPr>
        </p:nvGraphicFramePr>
        <p:xfrm>
          <a:off x="101759" y="1340068"/>
          <a:ext cx="5044302" cy="51982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434"/>
                <a:gridCol w="1681434"/>
                <a:gridCol w="1681434"/>
              </a:tblGrid>
              <a:tr h="17499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/>
                </a:tc>
              </a:tr>
              <a:tr h="18206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/>
                </a:tc>
              </a:tr>
              <a:tr h="162758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295" marR="74295"/>
                </a:tc>
              </a:tr>
            </a:tbl>
          </a:graphicData>
        </a:graphic>
      </p:graphicFrame>
      <p:sp>
        <p:nvSpPr>
          <p:cNvPr id="2" name="Подзаголовок 2"/>
          <p:cNvSpPr txBox="1">
            <a:spLocks/>
          </p:cNvSpPr>
          <p:nvPr/>
        </p:nvSpPr>
        <p:spPr>
          <a:xfrm>
            <a:off x="2909888" y="6290968"/>
            <a:ext cx="6686550" cy="368912"/>
          </a:xfrm>
          <a:prstGeom prst="rect">
            <a:avLst/>
          </a:prstGeom>
        </p:spPr>
        <p:txBody>
          <a:bodyPr vert="horz" lIns="82296" tIns="41148" rIns="82296" bIns="4114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520" dirty="0" err="1">
                <a:latin typeface="Arial Narrow" panose="020B0606020202030204" pitchFamily="34" charset="0"/>
              </a:rPr>
              <a:t>Алагуева</a:t>
            </a:r>
            <a:r>
              <a:rPr lang="ru-RU" sz="2520" dirty="0">
                <a:latin typeface="Arial Narrow" panose="020B0606020202030204" pitchFamily="34" charset="0"/>
              </a:rPr>
              <a:t> О.Л.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83662" y="0"/>
            <a:ext cx="5755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 модель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2812" y="618961"/>
            <a:ext cx="5638082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40" b="1" dirty="0">
                <a:solidFill>
                  <a:srgbClr val="C00000"/>
                </a:solidFill>
              </a:rPr>
              <a:t>«способы деятельности»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63035" y="1425932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Бинарные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задания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057390" y="5070782"/>
            <a:ext cx="70208" cy="86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ttps://avatars.mds.yandex.net/i?id=460d404cc82a8fae493badf9ca4d2ffe3c362932-9293428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327" b="20721"/>
          <a:stretch/>
        </p:blipFill>
        <p:spPr bwMode="auto">
          <a:xfrm>
            <a:off x="3653742" y="4946476"/>
            <a:ext cx="1256738" cy="14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avatars.mds.yandex.net/i?id=7ba376903e971702c6e4a5318458e3a9360fc5fa-9068811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r="9245" b="9077"/>
          <a:stretch/>
        </p:blipFill>
        <p:spPr bwMode="auto">
          <a:xfrm>
            <a:off x="3688188" y="3249218"/>
            <a:ext cx="1222292" cy="14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Командиру &amp;quot;Каскада&amp;quot; Дикому присвоили звание генерал-полковника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r="19954"/>
          <a:stretch/>
        </p:blipFill>
        <p:spPr bwMode="auto">
          <a:xfrm>
            <a:off x="2042813" y="3222580"/>
            <a:ext cx="1218345" cy="14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catchsuccess.ru/wp-content/uploads/d/7/5/d7513dab293488670ca0b82cd536bfc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-157" r="-1870" b="157"/>
          <a:stretch/>
        </p:blipFill>
        <p:spPr bwMode="auto">
          <a:xfrm>
            <a:off x="343265" y="3273174"/>
            <a:ext cx="1268390" cy="14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i.pinimg.com/originals/c7/89/87/c789870ecc1feefb8a1807c471e4e4e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9724" r="28841" b="47655"/>
          <a:stretch/>
        </p:blipFill>
        <p:spPr bwMode="auto">
          <a:xfrm>
            <a:off x="2000535" y="1501569"/>
            <a:ext cx="1334359" cy="149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yt3.googleusercontent.com/ytc/AGIKgqNLXKFb8Vbtc_3ZzQF2dV3aDaHTX3X3pg_K__gLiw=s900-c-k-c0x00ffffff-no-rj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26" y="1455958"/>
            <a:ext cx="1350054" cy="151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https://catherineasquithgallery.com/uploads/posts/2021-02/1613650479_66-p-fon-dlya-prezentatsii-s-perom-1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23279"/>
          <a:stretch/>
        </p:blipFill>
        <p:spPr bwMode="auto">
          <a:xfrm>
            <a:off x="2042812" y="4969606"/>
            <a:ext cx="1218346" cy="143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s://www.tursar.ru/image/img1568_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16574"/>
          <a:stretch/>
        </p:blipFill>
        <p:spPr bwMode="auto">
          <a:xfrm>
            <a:off x="343265" y="4944124"/>
            <a:ext cx="1194941" cy="145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https://centr-fuel.ru/wp-content/uploads/2020/02/fmg5daeb874141131-scale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r="11522"/>
          <a:stretch/>
        </p:blipFill>
        <p:spPr bwMode="auto">
          <a:xfrm>
            <a:off x="288328" y="1514947"/>
            <a:ext cx="1249878" cy="14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A12A69C2-BC63-44A9-9362-8CF00D015A96}"/>
              </a:ext>
            </a:extLst>
          </p:cNvPr>
          <p:cNvSpPr/>
          <p:nvPr/>
        </p:nvSpPr>
        <p:spPr>
          <a:xfrm>
            <a:off x="6368389" y="2102467"/>
            <a:ext cx="2074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КРОССЕНС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FD98B15-AF40-487B-BDB3-AD0CDEDFE652}"/>
              </a:ext>
            </a:extLst>
          </p:cNvPr>
          <p:cNvSpPr/>
          <p:nvPr/>
        </p:nvSpPr>
        <p:spPr>
          <a:xfrm>
            <a:off x="5386764" y="2921538"/>
            <a:ext cx="39846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1. Исходя из иллюстративного материала,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определите произведение.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Определите объекты, которые изображены, поясните, как они связанны с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произведением.</a:t>
            </a:r>
            <a:endParaRPr lang="ru-RU" sz="2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>
          <a:xfrm>
            <a:off x="358665" y="1860332"/>
            <a:ext cx="4841985" cy="16169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516036" y="236483"/>
            <a:ext cx="2102885" cy="62526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/>
          <p:cNvSpPr txBox="1">
            <a:spLocks/>
          </p:cNvSpPr>
          <p:nvPr/>
        </p:nvSpPr>
        <p:spPr>
          <a:xfrm>
            <a:off x="2996103" y="6304632"/>
            <a:ext cx="6686550" cy="368912"/>
          </a:xfrm>
          <a:prstGeom prst="rect">
            <a:avLst/>
          </a:prstGeom>
        </p:spPr>
        <p:txBody>
          <a:bodyPr vert="horz" lIns="82296" tIns="41148" rIns="82296" bIns="4114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520" dirty="0" err="1">
                <a:latin typeface="Arial Narrow" panose="020B0606020202030204" pitchFamily="34" charset="0"/>
              </a:rPr>
              <a:t>Алагуева</a:t>
            </a:r>
            <a:r>
              <a:rPr lang="ru-RU" sz="2520" dirty="0">
                <a:latin typeface="Arial Narrow" panose="020B0606020202030204" pitchFamily="34" charset="0"/>
              </a:rPr>
              <a:t> О.Л.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859" y="80968"/>
            <a:ext cx="5218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Личностная модель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24" y="823440"/>
            <a:ext cx="4807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«целостный личностный рост»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9459" y="134523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символического видения 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13152" y="3780097"/>
            <a:ext cx="42057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связь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между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объектом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его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символом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45887" y="452679"/>
            <a:ext cx="1382110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Мысль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Слово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Образ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Чувства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Действия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Жизнь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29459" y="1907656"/>
            <a:ext cx="4671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Культурная картина мира - система образов, представлений, знаний об устройстве мира и месте человека в этом мире.</a:t>
            </a:r>
          </a:p>
        </p:txBody>
      </p:sp>
      <p:pic>
        <p:nvPicPr>
          <p:cNvPr id="3074" name="Picture 2" descr="https://russchooljordan.ru/wp-content/uploads/1/f/2/1f24ef05bf4cb6a60f7b948ecbc4bdcf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t="17276" r="18489" b="18634"/>
          <a:stretch/>
        </p:blipFill>
        <p:spPr bwMode="auto">
          <a:xfrm>
            <a:off x="358666" y="3563886"/>
            <a:ext cx="2866171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hb.bizmrg.com/raan/F/000006451/F6451/73528604-6fee-4261-a0ca-e17eb5d41d37-800p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06" y="4516947"/>
            <a:ext cx="2270747" cy="19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hug.ru/upload/medialibrary/061/061dd90df075a213fcf3dba115d368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06" y="236484"/>
            <a:ext cx="2270747" cy="189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gamerwall.pro/uploads/posts/2022-06/1655528753_46-gamerwall-pro-p-otrazhenie-luni-v-more-priroda-krasivo-fot-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/>
          <a:stretch/>
        </p:blipFill>
        <p:spPr bwMode="auto">
          <a:xfrm>
            <a:off x="7411906" y="2399737"/>
            <a:ext cx="2270747" cy="192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4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STERIZED-bridge-3[1].png"/>
          <p:cNvPicPr>
            <a:picLocks noChangeAspect="1"/>
          </p:cNvPicPr>
          <p:nvPr/>
        </p:nvPicPr>
        <p:blipFill>
          <a:blip r:embed="rId2" cstate="print"/>
          <a:srcRect l="2512" t="3399" r="2611" b="2782"/>
          <a:stretch>
            <a:fillRect/>
          </a:stretch>
        </p:blipFill>
        <p:spPr>
          <a:xfrm>
            <a:off x="805110" y="2723251"/>
            <a:ext cx="2927561" cy="22466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092474">
            <a:off x="1046087" y="3671656"/>
            <a:ext cx="2741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Lucida Sans Unicode" pitchFamily="34" charset="0"/>
              </a:rPr>
              <a:t>Т  Р  И  З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63395">
            <a:off x="136360" y="4496322"/>
            <a:ext cx="1337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ИКР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6358" y="1523154"/>
            <a:ext cx="3015597" cy="167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Wave2">
              <a:avLst>
                <a:gd name="adj1" fmla="val 12500"/>
                <a:gd name="adj2" fmla="val 1651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Lucida Sans Unicode" pitchFamily="34" charset="0"/>
                <a:ea typeface="Calibri" pitchFamily="34" charset="0"/>
                <a:cs typeface="Lucida Sans Unicode" pitchFamily="34" charset="0"/>
              </a:rPr>
              <a:t>Противоречие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Lucida Sans Unicode" pitchFamily="34" charset="0"/>
                <a:ea typeface="Calibri" pitchFamily="34" charset="0"/>
                <a:cs typeface="Lucida Sans Unicode" pitchFamily="34" charset="0"/>
              </a:rPr>
              <a:t>ИП − изобретательский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Lucida Sans Unicode" pitchFamily="34" charset="0"/>
                <a:ea typeface="Calibri" pitchFamily="34" charset="0"/>
                <a:cs typeface="Lucida Sans Unicode" pitchFamily="34" charset="0"/>
              </a:rPr>
              <a:t>приём=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Lucida Sans Unicode" pitchFamily="34" charset="0"/>
              <a:ea typeface="Calibri" pitchFamily="34" charset="0"/>
              <a:cs typeface="Lucida Sans Unicode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Lucida Sans Unicode" pitchFamily="34" charset="0"/>
                <a:ea typeface="Calibri" pitchFamily="34" charset="0"/>
                <a:cs typeface="Lucida Sans Unicode" pitchFamily="34" charset="0"/>
              </a:rPr>
              <a:t>РЕШЕНИЕ  (КАК?)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6163" y="5512611"/>
            <a:ext cx="51679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Calibri" pitchFamily="34" charset="0"/>
                <a:cs typeface="Lucida Sans Unicode" pitchFamily="34" charset="0"/>
              </a:rPr>
              <a:t>идеальный конечный результат: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  <a:ea typeface="Calibri" pitchFamily="34" charset="0"/>
                <a:cs typeface="Lucida Sans Unicode" pitchFamily="34" charset="0"/>
              </a:rPr>
              <a:t>что хотелось бы получить в идеале</a:t>
            </a:r>
          </a:p>
        </p:txBody>
      </p:sp>
      <p:sp>
        <p:nvSpPr>
          <p:cNvPr id="9" name="Штриховая стрелка вправо 8"/>
          <p:cNvSpPr/>
          <p:nvPr/>
        </p:nvSpPr>
        <p:spPr>
          <a:xfrm rot="5075818">
            <a:off x="1595841" y="2107589"/>
            <a:ext cx="464923" cy="223311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11612" y="290865"/>
            <a:ext cx="4333227" cy="4594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latin typeface="Arial Black" pitchFamily="34" charset="0"/>
                <a:ea typeface="+mj-ea"/>
                <a:cs typeface="+mj-cs"/>
              </a:rPr>
              <a:t>Технология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latin typeface="Arial Black" pitchFamily="34" charset="0"/>
                <a:ea typeface="+mj-ea"/>
                <a:cs typeface="+mj-cs"/>
              </a:rPr>
              <a:t>Теория (Техника) Решения Изобретательских Задач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25098" y="105083"/>
            <a:ext cx="50433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Свободная модель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3835" y="643693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свобода </a:t>
            </a:r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индивидуального выбора»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87523" y="1257138"/>
            <a:ext cx="2945209" cy="50648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Предметное задание: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Подчеркните фразеологизмы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Объясните орфограммы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Задание на формирование ФГ: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Объясните, как различаются связи слов во фразеологизмах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Определите, в какие группы можно объединить слова с пропущенными буквами</a:t>
            </a:r>
            <a:endParaRPr lang="ru-RU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8" t="13470" r="31421" b="14117"/>
          <a:stretch/>
        </p:blipFill>
        <p:spPr bwMode="auto">
          <a:xfrm>
            <a:off x="4080756" y="1228468"/>
            <a:ext cx="2606767" cy="369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06" y="4921873"/>
            <a:ext cx="1127017" cy="135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7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16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16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68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18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22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780"/>
                            </p:stCondLst>
                            <p:childTnLst>
                              <p:par>
                                <p:cTn id="45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78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7" grpId="0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954720" y="6236840"/>
            <a:ext cx="6686550" cy="368912"/>
          </a:xfrm>
          <a:prstGeom prst="rect">
            <a:avLst/>
          </a:prstGeom>
        </p:spPr>
        <p:txBody>
          <a:bodyPr vert="horz" lIns="82296" tIns="41148" rIns="82296" bIns="4114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520" dirty="0" err="1">
                <a:latin typeface="Arial Narrow" panose="020B0606020202030204" pitchFamily="34" charset="0"/>
              </a:rPr>
              <a:t>Алагуева</a:t>
            </a:r>
            <a:r>
              <a:rPr lang="ru-RU" sz="2520" dirty="0">
                <a:latin typeface="Arial Narrow" panose="020B0606020202030204" pitchFamily="34" charset="0"/>
              </a:rPr>
              <a:t> О.Л.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1951" y="0"/>
            <a:ext cx="6024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Обогащающая модель 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3234" y="663893"/>
            <a:ext cx="5889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«индивидуальный ментальный опыт»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0127" y="1187113"/>
            <a:ext cx="42740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Михаил Задорнов «Мы»: 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«Мы удивительные люди! Хотим жить, как все, при этом быть непохожими на всех остальных. У нас безработица при нехватке рабочих рук. Мы сочувствуем умом, а голодаем сердцем. Робкие в быту, зато всегда герои на войне. Чтим погибших, недоплачиваем выжившим. Мы всегда считаем себя умнее других, поэтому постоянно оказываемся в дураках. Мы в любой момент готовы простить тех, кто обидел, и тех, кому должны. Ленивые, но энергичные. Устаём на отдыхе, отдыхаем на работе. Нам легче изобрести велосипед, чем отремонтировать дороги».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138756"/>
              </p:ext>
            </p:extLst>
          </p:nvPr>
        </p:nvGraphicFramePr>
        <p:xfrm>
          <a:off x="5108027" y="1187113"/>
          <a:ext cx="4640260" cy="4991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034"/>
                <a:gridCol w="2827226"/>
              </a:tblGrid>
              <a:tr h="419826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Темы творческих работ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41982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Н. Гоголь «Ревизор»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План реконструкции города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  <a:tr h="6919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М. Салтыков- Щедрин «История одного города»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Предвыборная программа  мэра  Угрюм- </a:t>
                      </a:r>
                      <a:r>
                        <a:rPr lang="ru-RU" dirty="0" err="1" smtClean="0">
                          <a:latin typeface="Arial Narrow" panose="020B0606020202030204" pitchFamily="34" charset="0"/>
                        </a:rPr>
                        <a:t>Бурчеева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  <a:tr h="6919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А. Пушкин «Полтава»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Эссе «Народ имеет такого правителя, какого заслуживает»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  <a:tr h="6919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М. Горький «Окаянные дни»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Размышление «Влияние</a:t>
                      </a:r>
                      <a:r>
                        <a:rPr lang="ru-RU" baseline="0" dirty="0" smtClean="0">
                          <a:latin typeface="Arial Narrow" panose="020B0606020202030204" pitchFamily="34" charset="0"/>
                        </a:rPr>
                        <a:t> исторических событий на формирование русского национального характера</a:t>
                      </a:r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  <a:tr h="6919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Ф. Тютчев «Умом Россию не понять…»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Эссе «Умом Россию не понять?»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marL="74295" marR="742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2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095" y="623296"/>
            <a:ext cx="9658349" cy="29260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dirty="0" smtClean="0"/>
              <a:t>Формирование </a:t>
            </a:r>
            <a:br>
              <a:rPr lang="ru-RU" sz="4000" dirty="0" smtClean="0"/>
            </a:br>
            <a:r>
              <a:rPr lang="ru-RU" sz="4000" dirty="0" smtClean="0"/>
              <a:t>функциональной грамотности </a:t>
            </a:r>
            <a:br>
              <a:rPr lang="ru-RU" sz="4000" dirty="0" smtClean="0"/>
            </a:br>
            <a:r>
              <a:rPr lang="ru-RU" sz="4000" dirty="0" smtClean="0"/>
              <a:t>во внеурочной деятельности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6478" y="4179076"/>
            <a:ext cx="9432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Внеурочная работа по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предмету</a:t>
            </a:r>
          </a:p>
          <a:p>
            <a:pPr lvl="0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Руководство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исследовательской и проектной деятельностью учащихся</a:t>
            </a:r>
          </a:p>
          <a:p>
            <a:pPr lvl="0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Кураторство детско- взрослого сообщества «Школа успеха»</a:t>
            </a:r>
          </a:p>
          <a:p>
            <a:pPr lvl="0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Воспитательная работа классного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314723724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2574</TotalTime>
  <Words>779</Words>
  <Application>Microsoft Office PowerPoint</Application>
  <PresentationFormat>Лист A4 (210x297 мм)</PresentationFormat>
  <Paragraphs>166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Базис</vt:lpstr>
      <vt:lpstr>Презентация PowerPoint</vt:lpstr>
      <vt:lpstr> Формирование  функциональной грамотности  в урочной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Формирование  функциональной грамотности  во внеурочной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МОНИТОРИНГ  функциональной грамотности  </vt:lpstr>
      <vt:lpstr>Презентация PowerPoint</vt:lpstr>
      <vt:lpstr>Презентация PowerPoint</vt:lpstr>
      <vt:lpstr>Презентация PowerPoint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117</cp:revision>
  <dcterms:created xsi:type="dcterms:W3CDTF">2016-10-28T13:12:38Z</dcterms:created>
  <dcterms:modified xsi:type="dcterms:W3CDTF">2023-08-20T08:58:57Z</dcterms:modified>
</cp:coreProperties>
</file>